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8.pdf" ContentType="application/pdf"/>
  <Override PartName="/ppt/media/image30.pdf" ContentType="application/pdf"/>
  <Override PartName="/ppt/media/image32.pdf" ContentType="application/pdf"/>
  <Override PartName="/ppt/media/image34.pdf" ContentType="application/pdf"/>
  <Override PartName="/ppt/media/image36.pdf" ContentType="application/pdf"/>
  <Override PartName="/ppt/media/image38.pdf" ContentType="application/pdf"/>
  <Override PartName="/ppt/media/image40.pdf" ContentType="application/pdf"/>
  <Override PartName="/ppt/media/image42.pdf" ContentType="application/pdf"/>
  <Override PartName="/ppt/media/image44.pdf" ContentType="application/pdf"/>
  <Override PartName="/ppt/media/image46.pdf" ContentType="application/pdf"/>
  <Override PartName="/ppt/media/image48.pdf" ContentType="application/pdf"/>
  <Override PartName="/ppt/media/image50.pdf" ContentType="application/pdf"/>
  <Override PartName="/ppt/media/image52.pdf" ContentType="application/pdf"/>
  <Override PartName="/ppt/media/image54.pdf" ContentType="application/pdf"/>
  <Override PartName="/ppt/media/image56.pdf" ContentType="application/pdf"/>
  <Override PartName="/ppt/media/image58.pdf" ContentType="application/pdf"/>
  <Override PartName="/ppt/media/image60.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handoutMasterIdLst>
    <p:handoutMasterId r:id="rId72"/>
  </p:handoutMasterIdLst>
  <p:sldIdLst>
    <p:sldId id="427" r:id="rId3"/>
    <p:sldId id="1186" r:id="rId5"/>
    <p:sldId id="1191" r:id="rId6"/>
    <p:sldId id="1189" r:id="rId7"/>
    <p:sldId id="1190" r:id="rId8"/>
    <p:sldId id="1187" r:id="rId9"/>
    <p:sldId id="1192" r:id="rId10"/>
    <p:sldId id="1193" r:id="rId11"/>
    <p:sldId id="1194" r:id="rId12"/>
    <p:sldId id="1195" r:id="rId13"/>
    <p:sldId id="1196" r:id="rId14"/>
    <p:sldId id="1198" r:id="rId15"/>
    <p:sldId id="1199" r:id="rId16"/>
    <p:sldId id="1241" r:id="rId17"/>
    <p:sldId id="1200" r:id="rId18"/>
    <p:sldId id="1197" r:id="rId19"/>
    <p:sldId id="1201" r:id="rId20"/>
    <p:sldId id="1188" r:id="rId21"/>
    <p:sldId id="1202" r:id="rId22"/>
    <p:sldId id="1219" r:id="rId23"/>
    <p:sldId id="1220" r:id="rId24"/>
    <p:sldId id="1203" r:id="rId25"/>
    <p:sldId id="1234" r:id="rId26"/>
    <p:sldId id="1235" r:id="rId27"/>
    <p:sldId id="1239" r:id="rId28"/>
    <p:sldId id="1236" r:id="rId29"/>
    <p:sldId id="675" r:id="rId30"/>
    <p:sldId id="676" r:id="rId31"/>
    <p:sldId id="677" r:id="rId32"/>
    <p:sldId id="678" r:id="rId33"/>
    <p:sldId id="679" r:id="rId34"/>
    <p:sldId id="680" r:id="rId35"/>
    <p:sldId id="681" r:id="rId36"/>
    <p:sldId id="682" r:id="rId37"/>
    <p:sldId id="683" r:id="rId38"/>
    <p:sldId id="684" r:id="rId39"/>
    <p:sldId id="685" r:id="rId40"/>
    <p:sldId id="1237" r:id="rId41"/>
    <p:sldId id="1238" r:id="rId42"/>
    <p:sldId id="1240" r:id="rId43"/>
    <p:sldId id="1242" r:id="rId44"/>
    <p:sldId id="1243" r:id="rId45"/>
    <p:sldId id="1244" r:id="rId46"/>
    <p:sldId id="1245" r:id="rId47"/>
    <p:sldId id="1246" r:id="rId48"/>
    <p:sldId id="1247" r:id="rId49"/>
    <p:sldId id="1248" r:id="rId50"/>
    <p:sldId id="1249" r:id="rId51"/>
    <p:sldId id="1250" r:id="rId52"/>
    <p:sldId id="1251" r:id="rId53"/>
    <p:sldId id="1252" r:id="rId54"/>
    <p:sldId id="1253" r:id="rId55"/>
    <p:sldId id="1254" r:id="rId56"/>
    <p:sldId id="1255" r:id="rId57"/>
    <p:sldId id="1256" r:id="rId58"/>
    <p:sldId id="1257" r:id="rId59"/>
    <p:sldId id="1258" r:id="rId60"/>
    <p:sldId id="1259" r:id="rId61"/>
    <p:sldId id="1260" r:id="rId62"/>
    <p:sldId id="1261" r:id="rId63"/>
    <p:sldId id="1262" r:id="rId64"/>
    <p:sldId id="1263" r:id="rId65"/>
    <p:sldId id="1264" r:id="rId66"/>
    <p:sldId id="1265" r:id="rId67"/>
    <p:sldId id="1266" r:id="rId68"/>
    <p:sldId id="1267" r:id="rId69"/>
    <p:sldId id="1268" r:id="rId70"/>
    <p:sldId id="126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1pPr>
    <a:lvl2pPr marL="4572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2pPr>
    <a:lvl3pPr marL="9144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3pPr>
    <a:lvl4pPr marL="13716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4pPr>
    <a:lvl5pPr marL="18288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5pPr>
    <a:lvl6pPr marL="22860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6pPr>
    <a:lvl7pPr marL="27432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7pPr>
    <a:lvl8pPr marL="32004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8pPr>
    <a:lvl9pPr marL="36576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9pPr>
  </p:defaultTextStyle>
  <p:extLst>
    <p:ext uri="{521415D9-36F7-43E2-AB2F-B90AF26B5E84}">
      <p14:sectionLst xmlns:p14="http://schemas.microsoft.com/office/powerpoint/2010/main">
        <p14:section name="Default Section" id="{6FAD6724-9147-F842-827E-C162DE29E62F}">
          <p14:sldIdLst>
            <p14:sldId id="427"/>
            <p14:sldId id="1186"/>
            <p14:sldId id="1191"/>
            <p14:sldId id="1189"/>
            <p14:sldId id="1190"/>
            <p14:sldId id="1187"/>
            <p14:sldId id="1192"/>
            <p14:sldId id="1193"/>
            <p14:sldId id="1194"/>
            <p14:sldId id="1195"/>
            <p14:sldId id="1196"/>
            <p14:sldId id="1198"/>
            <p14:sldId id="1199"/>
            <p14:sldId id="1241"/>
            <p14:sldId id="1200"/>
            <p14:sldId id="1197"/>
            <p14:sldId id="1201"/>
            <p14:sldId id="1188"/>
            <p14:sldId id="1202"/>
            <p14:sldId id="1219"/>
            <p14:sldId id="1220"/>
            <p14:sldId id="1203"/>
            <p14:sldId id="1234"/>
            <p14:sldId id="1235"/>
            <p14:sldId id="1239"/>
            <p14:sldId id="1236"/>
            <p14:sldId id="675"/>
            <p14:sldId id="676"/>
            <p14:sldId id="677"/>
            <p14:sldId id="678"/>
            <p14:sldId id="679"/>
            <p14:sldId id="680"/>
            <p14:sldId id="681"/>
            <p14:sldId id="682"/>
            <p14:sldId id="683"/>
            <p14:sldId id="684"/>
            <p14:sldId id="685"/>
            <p14:sldId id="1237"/>
            <p14:sldId id="1238"/>
            <p14:sldId id="1240"/>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F9"/>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094"/>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S PGothic" pitchFamily="124" charset="-128"/>
      </a:defRPr>
    </a:lvl1pPr>
    <a:lvl2pPr marL="4572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2pPr>
    <a:lvl3pPr marL="9144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3pPr>
    <a:lvl4pPr marL="13716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4pPr>
    <a:lvl5pPr marL="18288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Hello!  I'm a new assistant professor in psychology.  My intersets cut a pretty wide swath across RuCCS so I'm hoping to give you a sense of what I'm interested in, what I'm working on now, and the kinds of problems I'm intersted in collaborating on in the future.</a:t>
            </a:r>
            <a:endParaRPr lang="en-US" altLang="en-US" dirty="0"/>
          </a:p>
          <a:p>
            <a:endParaRPr lang="en-US" altLang="en-US" dirty="0"/>
          </a:p>
          <a:p>
            <a:r>
              <a:rPr lang="en-US" altLang="en-US" dirty="0"/>
              <a:t>broadly work on </a:t>
            </a:r>
            <a:r>
              <a:rPr lang="en-US" altLang="en-US" b="1" dirty="0"/>
              <a:t>perception</a:t>
            </a:r>
            <a:r>
              <a:rPr lang="en-US" altLang="en-US" dirty="0"/>
              <a:t>: information about the world via sensory signals.  in particular, </a:t>
            </a:r>
            <a:r>
              <a:rPr lang="en-US" altLang="en-US" b="1" dirty="0"/>
              <a:t>challenges </a:t>
            </a:r>
            <a:r>
              <a:rPr lang="en-US" altLang="en-US" dirty="0"/>
              <a:t>that variability poses, especially across contexts, and the </a:t>
            </a:r>
            <a:r>
              <a:rPr lang="en-US" altLang="en-US" b="1" dirty="0"/>
              <a:t>opportunities</a:t>
            </a:r>
            <a:r>
              <a:rPr lang="en-US" altLang="en-US" dirty="0"/>
              <a:t> that structure in that variability provides for brains that can effectively take advantage of that structure.</a:t>
            </a:r>
            <a:endParaRPr lang="en-US" altLang="en-US" dirty="0"/>
          </a:p>
          <a:p>
            <a:endParaRPr lang="en-US" altLang="en-US" dirty="0"/>
          </a:p>
          <a:p>
            <a:r>
              <a:rPr lang="en-US" altLang="en-US" dirty="0"/>
              <a:t>broad approach: rational analysis, computational level.  what's the goal?  what's the information available in the world?  what are the inductive biases?  in Marr's tradition, best work is </a:t>
            </a:r>
            <a:r>
              <a:rPr lang="en-US" altLang="en-US" b="1" dirty="0"/>
              <a:t>integrative</a:t>
            </a:r>
            <a:r>
              <a:rPr lang="en-US" altLang="en-US" dirty="0"/>
              <a:t> across levels.</a:t>
            </a:r>
            <a:endParaRPr lang="en-US"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the JAGS package inference in this model is done very simply using Gibbs sampling.  3 chains, 1000 samples each, checked convergence via </a:t>
            </a:r>
            <a:r>
              <a:rPr lang="en-US" baseline="0" dirty="0" err="1" smtClean="0"/>
              <a:t>Rhat</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learning curves</a:t>
            </a:r>
            <a:r>
              <a:rPr lang="en-US" baseline="0" dirty="0" smtClean="0"/>
              <a:t>, with the 95% posterior predictive intervals from the logistic regression</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are the individual subjects data, color coded according to the probability they are classified as a learner.  Looks pretty similar to what we saw before with the 65% cutoff, with some important exceptions</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that there are BOTH kinds of disagreements: subjects in conditions where learning is generally poor are classified as learners even though they have low final block accuracies. More problematically, subjects who have high final block accuracies but low otherwise are classified by this model as non-learners.  </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refine</a:t>
            </a:r>
            <a:r>
              <a:rPr lang="en-US" baseline="0" dirty="0" smtClean="0"/>
              <a:t> the model by using a learning DELAY instead of a simple binary classification.  The delay goes from 0 to 5; anything over 4 is the same as a non-learner in the last model</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the results from the delayed learner fits, plotted with data from people who were classified as starting learning in the first block.  Note that the overall accuracy for learners</a:t>
            </a:r>
            <a:r>
              <a:rPr lang="en-US" baseline="0" dirty="0" smtClean="0"/>
              <a:t> goes up, and the slopes flatten out a bit.  This suggests that what would have been interpreted as gradual learning might really be due to the fact that people jump from chance to relatively high accuracy rather abruptly.</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Grouped</a:t>
            </a:r>
            <a:r>
              <a:rPr lang="en-US" baseline="0" dirty="0" smtClean="0"/>
              <a:t> by (rounded) delay and plotted with the shifted block (</a:t>
            </a:r>
            <a:r>
              <a:rPr lang="en-US" baseline="0" dirty="0" err="1" smtClean="0"/>
              <a:t>b_j</a:t>
            </a:r>
            <a:r>
              <a:rPr lang="en-US" baseline="0" dirty="0" smtClean="0"/>
              <a:t> – </a:t>
            </a:r>
            <a:r>
              <a:rPr lang="en-US" baseline="0" dirty="0" err="1" smtClean="0"/>
              <a:t>d_i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here’s the</a:t>
            </a:r>
            <a:r>
              <a:rPr lang="en-US" baseline="0" dirty="0" smtClean="0"/>
              <a:t> same plot showing the non-learning blocks, too.  You can see that in most cases there’s a pretty sharp increase in accuracy once learning is said to begin by the model.</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 altLang="en-US" dirty="0"/>
              <a:t>I think it's actually easier to think about how this works when we have a </a:t>
            </a:r>
            <a:r>
              <a:rPr lang="" altLang="en-US" b="1" dirty="0"/>
              <a:t>sample</a:t>
            </a:r>
            <a:r>
              <a:rPr lang="" altLang="en-US" dirty="0"/>
              <a:t> from our prior distribution over parameters...an approximation of our prior distribution using a randomly chosen set of “representative values”</a:t>
            </a:r>
            <a:endParaRPr lang=""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we’re interested in is how well and how quickly people learn in these different conditions.  In particular, we’d like to be able to say which of these combinations of conditions produce better learning, which is commonly done in this field using ANOVA or other regression-based techniques.</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typically, the standard</a:t>
            </a:r>
            <a:r>
              <a:rPr lang="en-US" baseline="0" dirty="0" smtClean="0"/>
              <a:t> ANOVA analysis assumes that the data are normally distributed, but clearly they are not normally distributed here. There seems to be a large number of subjects who simply to not show any learning, performing at chance accuracy throughout.</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look</a:t>
            </a:r>
            <a:r>
              <a:rPr lang="en-US" baseline="0" dirty="0" smtClean="0"/>
              <a:t> at the overall distribution of final-block accuracy, it’s highly bimodal.  </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people</a:t>
            </a:r>
            <a:r>
              <a:rPr lang="en-US" baseline="0" dirty="0" smtClean="0"/>
              <a:t> in this field have suggested throwing out data from subjects with accuracies below 65%.  This pretty cleanly splits the two groups, but there are some problems.</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a:t>
            </a:r>
            <a:r>
              <a:rPr lang="en-US" baseline="0" dirty="0" smtClean="0"/>
              <a:t> notably, in some conditions, you’d be throwing out nearly all the subjects, and in many cases there isn’t a clear bimodality between learners and non-learners.  Also, this approach ignores the fact that some conditions might produce more non-learners than others, which is as theoretically interesting as how well people learn when they catch on.</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t>
            </a:r>
            <a:r>
              <a:rPr lang="en-US" i="1" dirty="0" smtClean="0"/>
              <a:t>uncertainty</a:t>
            </a:r>
            <a:r>
              <a:rPr lang="en-US" i="0" dirty="0" smtClean="0"/>
              <a:t> about both of these issues</a:t>
            </a:r>
            <a:r>
              <a:rPr lang="en-US" i="0" baseline="0" dirty="0" smtClean="0"/>
              <a:t>, given limited and noisy data, so a </a:t>
            </a:r>
            <a:r>
              <a:rPr lang="en-US" i="0" baseline="0" dirty="0" err="1" smtClean="0"/>
              <a:t>bayesian</a:t>
            </a:r>
            <a:r>
              <a:rPr lang="en-US" i="0" baseline="0" dirty="0" smtClean="0"/>
              <a:t> approach is well suited to this problem.</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defRPr/>
            </a:pPr>
            <a:r>
              <a:rPr lang="en-US" dirty="0" smtClean="0"/>
              <a:t>The</a:t>
            </a:r>
            <a:r>
              <a:rPr lang="en-US" baseline="0" dirty="0" smtClean="0"/>
              <a:t> second question is modeled using a straightforward logistic regression model, where the number of successful trials (out of 80) in block </a:t>
            </a:r>
            <a:r>
              <a:rPr lang="en-US" baseline="0" dirty="0" err="1" smtClean="0"/>
              <a:t>j</a:t>
            </a:r>
            <a:r>
              <a:rPr lang="en-US" baseline="0" dirty="0" smtClean="0"/>
              <a:t> for subject </a:t>
            </a:r>
            <a:r>
              <a:rPr lang="en-US" baseline="0" dirty="0" err="1" smtClean="0"/>
              <a:t>i</a:t>
            </a:r>
            <a:r>
              <a:rPr lang="en-US" baseline="0" dirty="0" smtClean="0"/>
              <a:t> are modeled as a…</a:t>
            </a:r>
            <a:endParaRPr lang="en-US" dirty="0"/>
          </a:p>
        </p:txBody>
      </p:sp>
      <p:sp>
        <p:nvSpPr>
          <p:cNvPr id="4" name="Slide Number Placeholder 3"/>
          <p:cNvSpPr>
            <a:spLocks noGrp="1"/>
          </p:cNvSpPr>
          <p:nvPr>
            <p:ph type="sldNum" sz="quarter" idx="10"/>
          </p:nvPr>
        </p:nvSpPr>
        <p:spPr/>
        <p:txBody>
          <a:bodyPr/>
          <a:lstStyle/>
          <a:p>
            <a:fld id="{9F37B374-C301-5247-ADAB-DED98B619D3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anose="020B0604020202020204" pitchFamily="3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anose="020B0604020202020204" pitchFamily="3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anose="020B0604020202020204" pitchFamily="3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2pPr>
      <a:lvl3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3pPr>
      <a:lvl4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4pPr>
      <a:lvl5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5pPr>
      <a:lvl6pPr marL="4572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6pPr>
      <a:lvl7pPr marL="9144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7pPr>
      <a:lvl8pPr marL="13716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8pPr>
      <a:lvl9pPr marL="18288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anose="020B060402020202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anose="020B0604020202020204"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mo" panose="020B0604020202020204"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mo" panose="020B0604020202020204"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mo" panose="020B0604020202020204"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image" Target="../media/image9.emf"/></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1.emf"/><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11.emf"/><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image" Target="../media/image12.emf"/></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13.emf"/></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7.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16.emf"/></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9.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18.emf"/></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21.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20.emf"/></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23.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22.emf"/></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25.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24.emf"/></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27.emf"/><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d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df"/></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d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df"/></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df"/></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df"/></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d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d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df"/></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d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d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df"/></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df"/></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d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d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df"/></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df"/></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df"/></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d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371600"/>
            <a:ext cx="7772400" cy="1470025"/>
          </a:xfrm>
        </p:spPr>
        <p:txBody>
          <a:bodyPr/>
          <a:lstStyle/>
          <a:p>
            <a:pPr algn="l">
              <a:lnSpc>
                <a:spcPct val="75000"/>
              </a:lnSpc>
            </a:pPr>
            <a:r>
              <a:rPr lang="en-US" altLang="en-US" sz="6600" cap="none" dirty="0"/>
              <a:t>Bayesian inference</a:t>
            </a:r>
            <a:endParaRPr lang="en-US" altLang="x-none" sz="6600" b="0" cap="none" dirty="0"/>
          </a:p>
        </p:txBody>
      </p:sp>
      <p:sp>
        <p:nvSpPr>
          <p:cNvPr id="3" name="Subtitle 2"/>
          <p:cNvSpPr>
            <a:spLocks noGrp="1"/>
          </p:cNvSpPr>
          <p:nvPr>
            <p:ph type="subTitle" idx="1"/>
          </p:nvPr>
        </p:nvSpPr>
        <p:spPr>
          <a:xfrm>
            <a:off x="762000" y="4417060"/>
            <a:ext cx="8382000" cy="1298575"/>
          </a:xfrm>
        </p:spPr>
        <p:txBody>
          <a:bodyPr/>
          <a:lstStyle/>
          <a:p>
            <a:pPr algn="l"/>
            <a:r>
              <a:rPr lang="x-none" altLang="en-US" sz="2400" dirty="0" smtClean="0"/>
              <a:t>Dave Kleinschmidt // </a:t>
            </a:r>
            <a:r>
              <a:rPr lang="en-US" altLang="en-US" sz="2400" dirty="0" smtClean="0"/>
              <a:t>Cognitive </a:t>
            </a:r>
            <a:r>
              <a:rPr lang="en-US" altLang="x-none" sz="2400" dirty="0" smtClean="0"/>
              <a:t>Psychology &amp; RuCCS</a:t>
            </a:r>
            <a:endParaRPr lang="x-none" altLang="en-US" sz="2400" dirty="0" smtClean="0"/>
          </a:p>
          <a:p>
            <a:pPr algn="l"/>
            <a:r>
              <a:rPr lang="en-US" altLang="en-US" sz="2400" dirty="0" smtClean="0"/>
              <a:t>Deeper data analysis</a:t>
            </a:r>
            <a:r>
              <a:rPr lang="en-US" altLang="x-none" sz="2400" dirty="0" smtClean="0"/>
              <a:t> </a:t>
            </a:r>
            <a:r>
              <a:rPr lang="x-none" altLang="en-US" sz="2400" dirty="0" smtClean="0"/>
              <a:t>// </a:t>
            </a:r>
            <a:r>
              <a:rPr lang="en-US" altLang="x-none" sz="2400" dirty="0" smtClean="0"/>
              <a:t>26 Feb 2020</a:t>
            </a:r>
            <a:endParaRPr lang="en-US" altLang="x-none"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Frequentist probability</a:t>
            </a:r>
            <a:endParaRPr lang="en-US" altLang="en-US"/>
          </a:p>
        </p:txBody>
      </p:sp>
      <p:sp>
        <p:nvSpPr>
          <p:cNvPr id="3" name="Content Placeholder 2"/>
          <p:cNvSpPr>
            <a:spLocks noGrp="1"/>
          </p:cNvSpPr>
          <p:nvPr>
            <p:ph idx="1"/>
          </p:nvPr>
        </p:nvSpPr>
        <p:spPr/>
        <p:txBody>
          <a:bodyPr/>
          <a:p>
            <a:r>
              <a:rPr lang="en-US" altLang="en-US"/>
              <a:t>Why can’t we just “turn this around” and talk about </a:t>
            </a:r>
            <a:r>
              <a:rPr lang="en-US" altLang="en-US" i="1"/>
              <a:t>p(mean | data)</a:t>
            </a:r>
            <a:r>
              <a:rPr lang="en-US" altLang="en-US"/>
              <a:t>??</a:t>
            </a:r>
            <a:endParaRPr lang="en-US" altLang="en-US"/>
          </a:p>
          <a:p>
            <a:pPr lvl="1"/>
            <a:r>
              <a:rPr lang="en-US" altLang="en-US"/>
              <a:t>(We can, mathematically; stay tuned)</a:t>
            </a:r>
            <a:endParaRPr lang="en-US" altLang="en-US"/>
          </a:p>
          <a:p>
            <a:r>
              <a:rPr lang="en-US" altLang="en-US"/>
              <a:t>Frequentists insist that parameters like </a:t>
            </a:r>
            <a:r>
              <a:rPr lang="en-US" altLang="en-US" i="1"/>
              <a:t>mean</a:t>
            </a:r>
            <a:r>
              <a:rPr lang="en-US" altLang="en-US"/>
              <a:t> have a single, true value (known to God), and therefore it is </a:t>
            </a:r>
            <a:r>
              <a:rPr lang="en-US" altLang="en-US" b="1"/>
              <a:t>nonsensical </a:t>
            </a:r>
            <a:r>
              <a:rPr lang="en-US" altLang="en-US"/>
              <a:t>to talk about probabilities of other values</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Frequentist probability</a:t>
            </a:r>
            <a:endParaRPr lang="en-US" altLang="en-US"/>
          </a:p>
        </p:txBody>
      </p:sp>
      <p:sp>
        <p:nvSpPr>
          <p:cNvPr id="3" name="Content Placeholder 2"/>
          <p:cNvSpPr>
            <a:spLocks noGrp="1"/>
          </p:cNvSpPr>
          <p:nvPr>
            <p:ph idx="1"/>
          </p:nvPr>
        </p:nvSpPr>
        <p:spPr/>
        <p:txBody>
          <a:bodyPr/>
          <a:p>
            <a:r>
              <a:rPr lang="en-US" altLang="en-US"/>
              <a:t>Frequentist statistics is the way it is because of an </a:t>
            </a:r>
            <a:r>
              <a:rPr lang="en-US" altLang="en-US" b="1"/>
              <a:t>interpretation</a:t>
            </a:r>
            <a:r>
              <a:rPr lang="en-US" altLang="en-US"/>
              <a:t> of probability itself</a:t>
            </a:r>
            <a:endParaRPr lang="en-US" altLang="en-US"/>
          </a:p>
          <a:p>
            <a:r>
              <a:rPr lang="en-US" altLang="en-US"/>
              <a:t>There are </a:t>
            </a:r>
            <a:r>
              <a:rPr lang="en-US" altLang="en-US" b="1"/>
              <a:t>other possible interpretations</a:t>
            </a:r>
            <a:r>
              <a:rPr lang="en-US" altLang="en-US"/>
              <a:t>!</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Bayesian probability</a:t>
            </a:r>
            <a:endParaRPr lang="en-US" altLang="en-US"/>
          </a:p>
        </p:txBody>
      </p:sp>
      <p:sp>
        <p:nvSpPr>
          <p:cNvPr id="3" name="Content Placeholder 2"/>
          <p:cNvSpPr>
            <a:spLocks noGrp="1"/>
          </p:cNvSpPr>
          <p:nvPr>
            <p:ph idx="1"/>
          </p:nvPr>
        </p:nvSpPr>
        <p:spPr/>
        <p:txBody>
          <a:bodyPr/>
          <a:p>
            <a:r>
              <a:rPr lang="en-US" altLang="en-US"/>
              <a:t>Who’s heard of “Bayes’ theorem/rule”?</a:t>
            </a:r>
            <a:endParaRPr lang="en-US" altLang="en-US"/>
          </a:p>
          <a:p>
            <a:r>
              <a:rPr lang="en-US" altLang="en-US"/>
              <a:t>p(H | D) = p(D | H) p(H) / p(D)</a:t>
            </a:r>
            <a:endParaRPr lang="en-US" altLang="en-US"/>
          </a:p>
          <a:p>
            <a:pPr lvl="1"/>
            <a:r>
              <a:rPr lang="en-US" altLang="en-US" sz="2800"/>
              <a:t>H = “hypothesis”, D = “data”</a:t>
            </a:r>
            <a:endParaRPr lang="en-US" altLang="en-US"/>
          </a:p>
          <a:p>
            <a:pPr lvl="0"/>
            <a:r>
              <a:rPr lang="en-US" altLang="en-US"/>
              <a:t>Not a major </a:t>
            </a:r>
            <a:r>
              <a:rPr lang="en-US" altLang="en-US" b="1"/>
              <a:t>insight</a:t>
            </a:r>
            <a:r>
              <a:rPr lang="en-US" altLang="en-US"/>
              <a:t> or </a:t>
            </a:r>
            <a:r>
              <a:rPr lang="en-US" altLang="en-US" b="1"/>
              <a:t>theorem</a:t>
            </a:r>
            <a:r>
              <a:rPr lang="en-US" altLang="en-US"/>
              <a:t>, rather a </a:t>
            </a:r>
            <a:r>
              <a:rPr lang="en-US" altLang="en-US" b="1"/>
              <a:t>reinterpretation</a:t>
            </a:r>
            <a:r>
              <a:rPr lang="en-US" altLang="en-US"/>
              <a:t> of what probability means</a:t>
            </a:r>
            <a:endParaRPr lang="en-US" altLang="en-US"/>
          </a:p>
          <a:p>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Bayesian probability</a:t>
            </a:r>
            <a:endParaRPr lang="en-US" altLang="en-US"/>
          </a:p>
        </p:txBody>
      </p:sp>
      <p:sp>
        <p:nvSpPr>
          <p:cNvPr id="3" name="Content Placeholder 2"/>
          <p:cNvSpPr>
            <a:spLocks noGrp="1"/>
          </p:cNvSpPr>
          <p:nvPr>
            <p:ph idx="1"/>
          </p:nvPr>
        </p:nvSpPr>
        <p:spPr/>
        <p:txBody>
          <a:bodyPr/>
          <a:p>
            <a:r>
              <a:rPr lang="en-US" altLang="en-US"/>
              <a:t>Basic axiom of </a:t>
            </a:r>
            <a:r>
              <a:rPr lang="en-US" altLang="en-US" b="1"/>
              <a:t>conditional probability</a:t>
            </a:r>
            <a:r>
              <a:rPr lang="en-US" altLang="en-US"/>
              <a:t>:</a:t>
            </a:r>
            <a:endParaRPr lang="en-US" altLang="en-US"/>
          </a:p>
          <a:p>
            <a:pPr lvl="1"/>
            <a:r>
              <a:rPr lang="en-US" altLang="en-US"/>
              <a:t>p(A, B) = p(A | B) p(B)</a:t>
            </a:r>
            <a:endParaRPr lang="en-US" altLang="en-US"/>
          </a:p>
          <a:p>
            <a:pPr lvl="1"/>
            <a:r>
              <a:rPr lang="en-US" altLang="en-US"/>
              <a:t>p(A, B) = p(B | A) p(A)</a:t>
            </a:r>
            <a:endParaRPr lang="en-US" altLang="en-US"/>
          </a:p>
          <a:p>
            <a:pPr lvl="0"/>
            <a:r>
              <a:rPr lang="en-US" altLang="en-US"/>
              <a:t>Example</a:t>
            </a:r>
            <a:endParaRPr lang="en-US" altLang="en-US"/>
          </a:p>
          <a:p>
            <a:pPr lvl="1"/>
            <a:r>
              <a:rPr lang="en-US" altLang="en-US" sz="2800"/>
              <a:t>B = “wearing a coat?”, A = “raining?”</a:t>
            </a:r>
            <a:endParaRPr lang="en-US" altLang="en-US"/>
          </a:p>
          <a:p>
            <a:pPr lvl="0"/>
            <a:r>
              <a:rPr lang="en-US" altLang="en-US"/>
              <a:t>so...</a:t>
            </a:r>
            <a:endParaRPr lang="en-US" altLang="en-US"/>
          </a:p>
          <a:p>
            <a:pPr lvl="1"/>
            <a:r>
              <a:rPr lang="en-US" altLang="en-US"/>
              <a:t>p(A | B) p(B) = p(B | A) p(A)</a:t>
            </a:r>
            <a:endParaRPr lang="en-US" altLang="en-US"/>
          </a:p>
          <a:p>
            <a:pPr lvl="1"/>
            <a:r>
              <a:rPr lang="en-US" altLang="en-US"/>
              <a:t>p(A | B) = p(B | A) p(A) / p(B)</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Conditional probability</a:t>
            </a:r>
            <a:endParaRPr lang="" altLang="en-US"/>
          </a:p>
        </p:txBody>
      </p:sp>
      <p:sp>
        <p:nvSpPr>
          <p:cNvPr id="3" name="Content Placeholder 2"/>
          <p:cNvSpPr>
            <a:spLocks noGrp="1"/>
          </p:cNvSpPr>
          <p:nvPr>
            <p:ph idx="1"/>
          </p:nvPr>
        </p:nvSpPr>
        <p:spPr>
          <a:xfrm>
            <a:off x="685800" y="1371600"/>
            <a:ext cx="7772400" cy="4114800"/>
          </a:xfrm>
        </p:spPr>
        <p:txBody>
          <a:bodyPr/>
          <a:p>
            <a:r>
              <a:rPr lang="" altLang="en-US"/>
              <a:t>Exercise: Monty Hall problem.  </a:t>
            </a:r>
            <a:endParaRPr lang="" altLang="en-US"/>
          </a:p>
          <a:p>
            <a:pPr lvl="1"/>
            <a:r>
              <a:rPr lang="" altLang="en-US"/>
              <a:t>Three doors, one has a car, two have goats. </a:t>
            </a:r>
            <a:endParaRPr lang="" altLang="en-US"/>
          </a:p>
          <a:p>
            <a:pPr lvl="1"/>
            <a:r>
              <a:rPr lang="" altLang="en-US"/>
              <a:t>You pick one door, and then the host opens one of the other two to reveal a goat.  Should you </a:t>
            </a:r>
            <a:r>
              <a:rPr lang="" altLang="en-US" b="1"/>
              <a:t>switch</a:t>
            </a:r>
            <a:r>
              <a:rPr lang="" altLang="en-US"/>
              <a:t>?</a:t>
            </a:r>
            <a:endParaRPr lang="" altLang="en-US"/>
          </a:p>
          <a:p>
            <a:r>
              <a:rPr lang="" altLang="en-US"/>
              <a:t>What are the </a:t>
            </a:r>
            <a:r>
              <a:rPr lang="" altLang="en-US" b="1"/>
              <a:t>hypotheses</a:t>
            </a:r>
            <a:r>
              <a:rPr lang="" altLang="en-US"/>
              <a:t>?</a:t>
            </a:r>
            <a:endParaRPr lang="" altLang="en-US"/>
          </a:p>
          <a:p>
            <a:pPr lvl="1"/>
            <a:r>
              <a:rPr lang="en-US" altLang="en-US">
                <a:sym typeface="+mn-ea"/>
              </a:rPr>
              <a:t>What is p(H) for each hypothesis?</a:t>
            </a:r>
            <a:endParaRPr lang="" altLang="en-US"/>
          </a:p>
          <a:p>
            <a:r>
              <a:rPr lang="" altLang="en-US"/>
              <a:t>What is the </a:t>
            </a:r>
            <a:r>
              <a:rPr lang="" altLang="en-US" b="1"/>
              <a:t>data</a:t>
            </a:r>
            <a:r>
              <a:rPr lang="" altLang="en-US"/>
              <a:t>?</a:t>
            </a:r>
            <a:endParaRPr lang="" altLang="en-US"/>
          </a:p>
          <a:p>
            <a:pPr lvl="1"/>
            <a:r>
              <a:rPr lang="" altLang="en-US"/>
              <a:t>What is p(D | H) for each hypothesis?</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Bayesian probability</a:t>
            </a:r>
            <a:endParaRPr lang="en-US" altLang="en-US"/>
          </a:p>
        </p:txBody>
      </p:sp>
      <p:sp>
        <p:nvSpPr>
          <p:cNvPr id="3" name="Content Placeholder 2"/>
          <p:cNvSpPr>
            <a:spLocks noGrp="1"/>
          </p:cNvSpPr>
          <p:nvPr>
            <p:ph idx="1"/>
          </p:nvPr>
        </p:nvSpPr>
        <p:spPr/>
        <p:txBody>
          <a:bodyPr/>
          <a:p>
            <a:r>
              <a:rPr lang="en-US" altLang="en-US"/>
              <a:t>The basic “move” of Bayesian statistics is to say that we should think of probability as a measure of </a:t>
            </a:r>
            <a:r>
              <a:rPr lang="en-US" altLang="en-US" b="1"/>
              <a:t>degree of belief </a:t>
            </a:r>
            <a:r>
              <a:rPr lang="en-US" altLang="en-US"/>
              <a:t>that we can apply to parameters and hypotheses</a:t>
            </a:r>
            <a:endParaRPr lang="en-US" altLang="en-US"/>
          </a:p>
          <a:p>
            <a:r>
              <a:rPr lang="en-US" altLang="en-US"/>
              <a:t>(Instead of the frequentist interpretation as </a:t>
            </a:r>
            <a:r>
              <a:rPr lang="en-US" altLang="en-US" b="1"/>
              <a:t>long-run frequency</a:t>
            </a:r>
            <a:r>
              <a:rPr lang="en-US" altLang="en-US"/>
              <a:t> of repeatable events)</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Bayesian probability</a:t>
            </a:r>
            <a:endParaRPr lang="en-US" altLang="en-US"/>
          </a:p>
        </p:txBody>
      </p:sp>
      <p:sp>
        <p:nvSpPr>
          <p:cNvPr id="3" name="Content Placeholder 2"/>
          <p:cNvSpPr>
            <a:spLocks noGrp="1"/>
          </p:cNvSpPr>
          <p:nvPr>
            <p:ph idx="1"/>
          </p:nvPr>
        </p:nvSpPr>
        <p:spPr/>
        <p:txBody>
          <a:bodyPr/>
          <a:p>
            <a:r>
              <a:rPr lang="en-US" altLang="en-US" sz="2400"/>
              <a:t>Bayesian statistics “reads” the axiom of conditional probability differently:</a:t>
            </a:r>
            <a:endParaRPr lang="en-US" altLang="en-US" sz="2400"/>
          </a:p>
          <a:p>
            <a:endParaRPr lang="en-US" altLang="en-US" sz="2400"/>
          </a:p>
          <a:p>
            <a:pPr marL="0" indent="0">
              <a:buNone/>
            </a:pPr>
            <a:r>
              <a:rPr lang="en-US" altLang="en-US"/>
              <a:t> p(H | D)   =    p(D | H)   p(H)      /       p(D)</a:t>
            </a:r>
            <a:endParaRPr lang="en-US" altLang="en-US" sz="2285"/>
          </a:p>
          <a:p>
            <a:pPr lvl="0"/>
            <a:endParaRPr lang="en-US" altLang="en-US" sz="2285"/>
          </a:p>
          <a:p>
            <a:pPr lvl="0"/>
            <a:endParaRPr lang="en-US" altLang="en-US" sz="2285"/>
          </a:p>
          <a:p>
            <a:pPr lvl="0"/>
            <a:endParaRPr lang="en-US" altLang="en-US" sz="2285"/>
          </a:p>
          <a:p>
            <a:pPr lvl="0"/>
            <a:endParaRPr lang="en-US" altLang="en-US" sz="2285"/>
          </a:p>
          <a:p>
            <a:pPr lvl="0"/>
            <a:endParaRPr lang="en-US" altLang="en-US" sz="2400"/>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913765" y="4039235"/>
            <a:ext cx="1572260" cy="1198880"/>
          </a:xfrm>
          <a:prstGeom prst="rect">
            <a:avLst/>
          </a:prstGeom>
          <a:noFill/>
        </p:spPr>
        <p:txBody>
          <a:bodyPr wrap="none" rtlCol="0">
            <a:spAutoFit/>
          </a:bodyPr>
          <a:p>
            <a:r>
              <a:rPr lang="en-US" altLang="en-US"/>
              <a:t>updated</a:t>
            </a:r>
            <a:endParaRPr lang="en-US" altLang="en-US"/>
          </a:p>
          <a:p>
            <a:r>
              <a:rPr lang="en-US" altLang="en-US"/>
              <a:t>(posterior)</a:t>
            </a:r>
            <a:endParaRPr lang="en-US" altLang="en-US"/>
          </a:p>
          <a:p>
            <a:r>
              <a:rPr lang="en-US" altLang="en-US"/>
              <a:t>belief in H</a:t>
            </a:r>
            <a:endParaRPr lang="en-US" altLang="en-US"/>
          </a:p>
        </p:txBody>
      </p:sp>
      <p:sp>
        <p:nvSpPr>
          <p:cNvPr id="6" name="Text Box 5"/>
          <p:cNvSpPr txBox="1"/>
          <p:nvPr/>
        </p:nvSpPr>
        <p:spPr>
          <a:xfrm>
            <a:off x="3252470" y="4039235"/>
            <a:ext cx="1555115" cy="1198880"/>
          </a:xfrm>
          <a:prstGeom prst="rect">
            <a:avLst/>
          </a:prstGeom>
          <a:noFill/>
        </p:spPr>
        <p:txBody>
          <a:bodyPr wrap="none" rtlCol="0">
            <a:spAutoFit/>
          </a:bodyPr>
          <a:p>
            <a:r>
              <a:rPr lang="en-US" altLang="en-US"/>
              <a:t>how well</a:t>
            </a:r>
            <a:endParaRPr lang="en-US" altLang="en-US"/>
          </a:p>
          <a:p>
            <a:r>
              <a:rPr lang="en-US" altLang="en-US"/>
              <a:t>H predicts</a:t>
            </a:r>
            <a:endParaRPr lang="en-US" altLang="en-US"/>
          </a:p>
          <a:p>
            <a:r>
              <a:rPr lang="en-US" altLang="en-US"/>
              <a:t>data D</a:t>
            </a:r>
            <a:endParaRPr lang="en-US" altLang="en-US"/>
          </a:p>
        </p:txBody>
      </p:sp>
      <p:sp>
        <p:nvSpPr>
          <p:cNvPr id="7" name="Text Box 6"/>
          <p:cNvSpPr txBox="1"/>
          <p:nvPr/>
        </p:nvSpPr>
        <p:spPr>
          <a:xfrm>
            <a:off x="5030470" y="4039235"/>
            <a:ext cx="1606550" cy="1198880"/>
          </a:xfrm>
          <a:prstGeom prst="rect">
            <a:avLst/>
          </a:prstGeom>
          <a:noFill/>
        </p:spPr>
        <p:txBody>
          <a:bodyPr wrap="none" rtlCol="0">
            <a:spAutoFit/>
          </a:bodyPr>
          <a:p>
            <a:r>
              <a:rPr lang="en-US" altLang="en-US"/>
              <a:t>times our</a:t>
            </a:r>
            <a:endParaRPr lang="en-US" altLang="en-US"/>
          </a:p>
          <a:p>
            <a:r>
              <a:rPr lang="en-US" altLang="en-US"/>
              <a:t>prior belief</a:t>
            </a:r>
            <a:endParaRPr lang="en-US" altLang="en-US"/>
          </a:p>
          <a:p>
            <a:r>
              <a:rPr lang="en-US" altLang="en-US"/>
              <a:t>in H</a:t>
            </a:r>
            <a:endParaRPr lang="en-US" altLang="en-US"/>
          </a:p>
        </p:txBody>
      </p:sp>
      <p:sp>
        <p:nvSpPr>
          <p:cNvPr id="9" name="Text Box 8"/>
          <p:cNvSpPr txBox="1"/>
          <p:nvPr/>
        </p:nvSpPr>
        <p:spPr>
          <a:xfrm>
            <a:off x="7019925" y="4039235"/>
            <a:ext cx="2046605" cy="1568450"/>
          </a:xfrm>
          <a:prstGeom prst="rect">
            <a:avLst/>
          </a:prstGeom>
          <a:noFill/>
        </p:spPr>
        <p:txBody>
          <a:bodyPr wrap="none" rtlCol="0">
            <a:spAutoFit/>
          </a:bodyPr>
          <a:p>
            <a:r>
              <a:rPr lang="en-US" altLang="en-US"/>
              <a:t>normalized</a:t>
            </a:r>
            <a:endParaRPr lang="en-US" altLang="en-US"/>
          </a:p>
          <a:p>
            <a:r>
              <a:rPr lang="en-US" altLang="en-US"/>
              <a:t>by how</a:t>
            </a:r>
            <a:endParaRPr lang="en-US" altLang="en-US"/>
          </a:p>
          <a:p>
            <a:r>
              <a:rPr lang="en-US" altLang="en-US"/>
              <a:t>likely the data</a:t>
            </a:r>
            <a:endParaRPr lang="en-US" altLang="en-US"/>
          </a:p>
          <a:p>
            <a:r>
              <a:rPr lang="en-US" altLang="en-US"/>
              <a:t>was overall</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7772400" cy="1143000"/>
          </a:xfrm>
        </p:spPr>
        <p:txBody>
          <a:bodyPr/>
          <a:p>
            <a:r>
              <a:rPr lang="en-US" altLang="en-US"/>
              <a:t>The </a:t>
            </a:r>
            <a:r>
              <a:rPr lang="en-US" altLang="en-US" i="1"/>
              <a:t>t </a:t>
            </a:r>
            <a:r>
              <a:rPr lang="en-US" altLang="en-US"/>
              <a:t>test (again (again))</a:t>
            </a:r>
            <a:endParaRPr lang="en-US" altLang="en-US"/>
          </a:p>
        </p:txBody>
      </p:sp>
      <p:sp>
        <p:nvSpPr>
          <p:cNvPr id="3" name="Content Placeholder 2"/>
          <p:cNvSpPr>
            <a:spLocks noGrp="1"/>
          </p:cNvSpPr>
          <p:nvPr>
            <p:ph idx="1"/>
          </p:nvPr>
        </p:nvSpPr>
        <p:spPr/>
        <p:txBody>
          <a:bodyPr/>
          <a:p>
            <a:r>
              <a:rPr lang="en-US" altLang="en-US"/>
              <a:t>A “Bayesian t-test” goes straight for the jugular: what is p(mean | data)?</a:t>
            </a:r>
            <a:endParaRPr lang="en-US" altLang="en-US"/>
          </a:p>
          <a:p>
            <a:pPr lvl="1"/>
            <a:r>
              <a:rPr lang="en-US" altLang="en-US"/>
              <a:t>Note: “mean” is the </a:t>
            </a:r>
            <a:r>
              <a:rPr lang="en-US" altLang="en-US" b="1"/>
              <a:t>parameter</a:t>
            </a:r>
            <a:r>
              <a:rPr lang="en-US" altLang="en-US"/>
              <a:t>.  When we write p(mean | data), that’s shorthand for p(mean=x | data), which is a function of they hypothetical value </a:t>
            </a:r>
            <a:r>
              <a:rPr lang="en-US" altLang="en-US" i="1"/>
              <a:t>mean=x</a:t>
            </a:r>
            <a:endParaRPr lang="en-US" altLang="en-US" i="1"/>
          </a:p>
          <a:p>
            <a:pPr lvl="0"/>
            <a:r>
              <a:rPr lang="en-US" altLang="en-US"/>
              <a:t>Apply Bayes rule:</a:t>
            </a:r>
            <a:endParaRPr lang="en-US" altLang="en-US"/>
          </a:p>
          <a:p>
            <a:pPr lvl="1"/>
            <a:r>
              <a:rPr lang="en-US" altLang="en-US"/>
              <a:t>p(mean | data) = p(data | mean) p(mean) /                     </a:t>
            </a:r>
            <a:br>
              <a:rPr lang="en-US" altLang="en-US"/>
            </a:br>
            <a:r>
              <a:rPr lang="en-US" altLang="en-US"/>
              <a:t>                                          p(data)</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The </a:t>
            </a:r>
            <a:r>
              <a:rPr lang="en-US" altLang="en-US" i="1">
                <a:sym typeface="+mn-ea"/>
              </a:rPr>
              <a:t>t </a:t>
            </a:r>
            <a:r>
              <a:rPr lang="en-US" altLang="en-US">
                <a:sym typeface="+mn-ea"/>
              </a:rPr>
              <a:t>test (again (again))</a:t>
            </a:r>
            <a:endParaRPr lang="en-US" b="0"/>
          </a:p>
        </p:txBody>
      </p:sp>
      <p:sp>
        <p:nvSpPr>
          <p:cNvPr id="3" name="Content Placeholder 2"/>
          <p:cNvSpPr>
            <a:spLocks noGrp="1"/>
          </p:cNvSpPr>
          <p:nvPr>
            <p:ph idx="1"/>
          </p:nvPr>
        </p:nvSpPr>
        <p:spPr/>
        <p:txBody>
          <a:bodyPr/>
          <a:p>
            <a:r>
              <a:rPr lang="en-US" altLang="en-US"/>
              <a:t>We want to </a:t>
            </a:r>
            <a:r>
              <a:rPr lang="en-US" altLang="en-US" b="1"/>
              <a:t>infer</a:t>
            </a:r>
            <a:r>
              <a:rPr lang="en-US" altLang="en-US"/>
              <a:t> the mean of the data-generating process</a:t>
            </a:r>
            <a:endParaRPr lang="en-US" altLang="en-US"/>
          </a:p>
          <a:p>
            <a:r>
              <a:rPr lang="en-US" altLang="en-US"/>
              <a:t>What is this process? Specified via </a:t>
            </a:r>
            <a:r>
              <a:rPr lang="en-US" altLang="en-US" b="1"/>
              <a:t>generative model</a:t>
            </a:r>
            <a:endParaRPr lang="en-US" altLang="en-US" b="1"/>
          </a:p>
          <a:p>
            <a:r>
              <a:rPr lang="en-US" altLang="en-US"/>
              <a:t>The generative model is your data's </a:t>
            </a:r>
            <a:r>
              <a:rPr lang="en-US" altLang="en-US" b="1"/>
              <a:t>origin story</a:t>
            </a:r>
            <a:endParaRPr lang="en-US" altLang="en-US"/>
          </a:p>
          <a:p>
            <a:r>
              <a:rPr lang="en-US" altLang="en-US"/>
              <a:t>Two parts: prior and likelihood</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Likelihood: p(D | H)</a:t>
            </a:r>
            <a:endParaRPr lang="en-US" altLang="en-US"/>
          </a:p>
        </p:txBody>
      </p:sp>
      <p:sp>
        <p:nvSpPr>
          <p:cNvPr id="3" name="Content Placeholder 2"/>
          <p:cNvSpPr>
            <a:spLocks noGrp="1"/>
          </p:cNvSpPr>
          <p:nvPr>
            <p:ph idx="1"/>
          </p:nvPr>
        </p:nvSpPr>
        <p:spPr>
          <a:xfrm>
            <a:off x="685800" y="1981200"/>
            <a:ext cx="7939405" cy="4114800"/>
          </a:xfrm>
        </p:spPr>
        <p:txBody>
          <a:bodyPr/>
          <a:p>
            <a:r>
              <a:rPr lang="en-US" altLang="en-US"/>
              <a:t>Given values of our parameters, how did our data come about?</a:t>
            </a:r>
            <a:endParaRPr lang="en-US" altLang="en-US"/>
          </a:p>
          <a:p>
            <a:r>
              <a:rPr lang="en-US" altLang="en-US"/>
              <a:t>For the </a:t>
            </a:r>
            <a:r>
              <a:rPr lang="en-US" altLang="en-US" i="1"/>
              <a:t>t </a:t>
            </a:r>
            <a:r>
              <a:rPr lang="en-US" altLang="en-US"/>
              <a:t>test, the parameters are a </a:t>
            </a:r>
            <a:r>
              <a:rPr lang="en-US" altLang="en-US" b="1"/>
              <a:t>mean</a:t>
            </a:r>
            <a:r>
              <a:rPr lang="en-US" altLang="en-US"/>
              <a:t> and a </a:t>
            </a:r>
            <a:r>
              <a:rPr lang="en-US" altLang="en-US" b="1"/>
              <a:t>variance</a:t>
            </a:r>
            <a:endParaRPr lang="en-US" altLang="en-US"/>
          </a:p>
          <a:p>
            <a:r>
              <a:rPr lang="en-US" altLang="en-US"/>
              <a:t>Given mean and variance, the data points are drawn from a Normal distribution.</a:t>
            </a:r>
            <a:endParaRPr lang="en-US" altLang="en-US"/>
          </a:p>
          <a:p>
            <a:r>
              <a:rPr lang="en-US" altLang="en-US"/>
              <a:t>These are </a:t>
            </a:r>
            <a:r>
              <a:rPr lang="en-US" altLang="en-US" b="1"/>
              <a:t>assumptions of the model!!</a:t>
            </a:r>
            <a:endParaRPr lang="en-US" altLang="en-US" b="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plan</a:t>
            </a:r>
            <a:endParaRPr lang="en-US" altLang="en-US"/>
          </a:p>
        </p:txBody>
      </p:sp>
      <p:sp>
        <p:nvSpPr>
          <p:cNvPr id="3" name="Content Placeholder 2"/>
          <p:cNvSpPr>
            <a:spLocks noGrp="1"/>
          </p:cNvSpPr>
          <p:nvPr>
            <p:ph idx="1"/>
          </p:nvPr>
        </p:nvSpPr>
        <p:spPr/>
        <p:txBody>
          <a:bodyPr/>
          <a:p>
            <a:r>
              <a:rPr lang="en-US" altLang="en-US"/>
              <a:t>Frequentist vs. Bayesian </a:t>
            </a:r>
            <a:r>
              <a:rPr lang="en-US" altLang="en-US" b="1"/>
              <a:t>probability</a:t>
            </a:r>
            <a:endParaRPr lang="en-US" altLang="en-US"/>
          </a:p>
          <a:p>
            <a:r>
              <a:rPr lang="en-US" altLang="en-US" b="1"/>
              <a:t>Generative </a:t>
            </a:r>
            <a:r>
              <a:rPr lang="en-US" altLang="en-US"/>
              <a:t>modeling</a:t>
            </a:r>
            <a:endParaRPr lang="en-US" altLang="en-US"/>
          </a:p>
          <a:p>
            <a:r>
              <a:rPr lang="en-US" altLang="en-US"/>
              <a:t>Working with </a:t>
            </a:r>
            <a:r>
              <a:rPr lang="en-US" altLang="en-US" b="1"/>
              <a:t>samples</a:t>
            </a:r>
            <a:endParaRPr lang="en-US" altLang="en-US" b="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Prior p(H)</a:t>
            </a:r>
            <a:endParaRPr lang="en-US" altLang="en-US"/>
          </a:p>
        </p:txBody>
      </p:sp>
      <p:sp>
        <p:nvSpPr>
          <p:cNvPr id="3" name="Content Placeholder 2"/>
          <p:cNvSpPr>
            <a:spLocks noGrp="1"/>
          </p:cNvSpPr>
          <p:nvPr>
            <p:ph idx="1"/>
          </p:nvPr>
        </p:nvSpPr>
        <p:spPr/>
        <p:txBody>
          <a:bodyPr/>
          <a:p>
            <a:r>
              <a:rPr lang="en-US" altLang="en-US"/>
              <a:t>Where did the </a:t>
            </a:r>
            <a:r>
              <a:rPr lang="en-US" altLang="en-US" b="1"/>
              <a:t>parameters</a:t>
            </a:r>
            <a:r>
              <a:rPr lang="en-US" altLang="en-US"/>
              <a:t> come from?</a:t>
            </a:r>
            <a:endParaRPr lang="en-US" altLang="en-US"/>
          </a:p>
          <a:p>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141605" y="-44450"/>
            <a:ext cx="10419715" cy="6946265"/>
          </a:xfrm>
          <a:prstGeom prst="rect">
            <a:avLst/>
          </a:prstGeom>
        </p:spPr>
      </p:pic>
      <p:sp>
        <p:nvSpPr>
          <p:cNvPr id="10" name="&quot;No&quot; Symbol 9"/>
          <p:cNvSpPr/>
          <p:nvPr/>
        </p:nvSpPr>
        <p:spPr>
          <a:xfrm>
            <a:off x="19050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Prior: p(H)</a:t>
            </a:r>
            <a:endParaRPr lang="en-US" altLang="en-US"/>
          </a:p>
        </p:txBody>
      </p:sp>
      <p:sp>
        <p:nvSpPr>
          <p:cNvPr id="3" name="Content Placeholder 2"/>
          <p:cNvSpPr>
            <a:spLocks noGrp="1"/>
          </p:cNvSpPr>
          <p:nvPr>
            <p:ph idx="1"/>
          </p:nvPr>
        </p:nvSpPr>
        <p:spPr/>
        <p:txBody>
          <a:bodyPr/>
          <a:p>
            <a:r>
              <a:rPr lang="en-US" altLang="en-US"/>
              <a:t>Where did the </a:t>
            </a:r>
            <a:r>
              <a:rPr lang="en-US" altLang="en-US" b="1"/>
              <a:t>parameters</a:t>
            </a:r>
            <a:r>
              <a:rPr lang="en-US" altLang="en-US"/>
              <a:t> come from?</a:t>
            </a:r>
            <a:endParaRPr lang="en-US" altLang="en-US"/>
          </a:p>
          <a:p>
            <a:r>
              <a:rPr lang="en-US" altLang="en-US"/>
              <a:t>We need a story for this</a:t>
            </a:r>
            <a:r>
              <a:rPr lang="" altLang="en-US"/>
              <a:t>, which captures our </a:t>
            </a:r>
            <a:r>
              <a:rPr lang="" altLang="en-US" b="1"/>
              <a:t>uncertain beliefs</a:t>
            </a:r>
            <a:r>
              <a:rPr lang="" altLang="en-US"/>
              <a:t> about these parameters before observing any data</a:t>
            </a:r>
            <a:endParaRPr lang="" altLang="en-US"/>
          </a:p>
          <a:p>
            <a:r>
              <a:rPr lang="" altLang="en-US"/>
              <a:t>In practice, this doesn't matter as much as the likelihood, since the data tend to overwhelm the prior </a:t>
            </a:r>
            <a:r>
              <a:rPr lang="" altLang="en-US" b="1"/>
              <a:t>most</a:t>
            </a:r>
            <a:r>
              <a:rPr lang="" altLang="en-US"/>
              <a:t> of the time</a:t>
            </a:r>
            <a:endParaRPr lang="en-US" altLang="en-US"/>
          </a:p>
          <a:p>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Prior: p(H)</a:t>
            </a:r>
            <a:endParaRPr lang="" altLang="en-US"/>
          </a:p>
        </p:txBody>
      </p:sp>
      <p:sp>
        <p:nvSpPr>
          <p:cNvPr id="3" name="Content Placeholder 2"/>
          <p:cNvSpPr>
            <a:spLocks noGrp="1"/>
          </p:cNvSpPr>
          <p:nvPr>
            <p:ph idx="1"/>
          </p:nvPr>
        </p:nvSpPr>
        <p:spPr/>
        <p:txBody>
          <a:bodyPr/>
          <a:p>
            <a:r>
              <a:rPr lang="" altLang="en-US"/>
              <a:t>A convenient choice when we have Normally distributed data:</a:t>
            </a:r>
            <a:endParaRPr lang="" altLang="en-US"/>
          </a:p>
          <a:p>
            <a:pPr lvl="1"/>
            <a:r>
              <a:rPr lang="" altLang="en-US"/>
              <a:t>Variance is drawn from an “Inverse Chi-squared” distribution</a:t>
            </a:r>
            <a:endParaRPr lang="" altLang="en-US"/>
          </a:p>
          <a:p>
            <a:pPr lvl="1"/>
            <a:r>
              <a:rPr lang="" altLang="en-US"/>
              <a:t>Mean from a Normal distribution itself.</a:t>
            </a:r>
            <a:endParaRPr lang="" altLang="en-US"/>
          </a:p>
          <a:p>
            <a:pPr lvl="0"/>
            <a:r>
              <a:rPr lang="" altLang="en-US"/>
              <a:t>We have to pick the parameters of THESE distributions too!</a:t>
            </a:r>
            <a:endParaRPr lang="" altLang="en-US"/>
          </a:p>
          <a:p>
            <a:pPr lvl="1"/>
            <a:r>
              <a:rPr lang="" altLang="en-US"/>
              <a:t>What is a reasonable prior guess for the mean? Zero?  How confident are we?</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Posterior: p(H | D)</a:t>
            </a:r>
            <a:endParaRPr lang="" altLang="en-US"/>
          </a:p>
        </p:txBody>
      </p:sp>
      <p:sp>
        <p:nvSpPr>
          <p:cNvPr id="3" name="Content Placeholder 2"/>
          <p:cNvSpPr>
            <a:spLocks noGrp="1"/>
          </p:cNvSpPr>
          <p:nvPr>
            <p:ph idx="1"/>
          </p:nvPr>
        </p:nvSpPr>
        <p:spPr/>
        <p:txBody>
          <a:bodyPr/>
          <a:p>
            <a:r>
              <a:rPr lang="" altLang="en-US"/>
              <a:t>Now we can combine prior and likelihood, given some data, using Bayes rule!</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p:cNvPicPr>
            <a:picLocks noChangeAspect="1"/>
          </p:cNvPicPr>
          <p:nvPr/>
        </p:nvPicPr>
        <p:blipFill>
          <a:blip r:embed="rId1"/>
          <a:stretch>
            <a:fillRect/>
          </a:stretch>
        </p:blipFill>
        <p:spPr>
          <a:xfrm>
            <a:off x="-748030" y="436245"/>
            <a:ext cx="10640060" cy="598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Posterior: p(H | D)</a:t>
            </a:r>
            <a:endParaRPr lang="" altLang="en-US"/>
          </a:p>
        </p:txBody>
      </p:sp>
      <p:sp>
        <p:nvSpPr>
          <p:cNvPr id="3" name="Content Placeholder 2"/>
          <p:cNvSpPr>
            <a:spLocks noGrp="1"/>
          </p:cNvSpPr>
          <p:nvPr>
            <p:ph idx="1"/>
          </p:nvPr>
        </p:nvSpPr>
        <p:spPr/>
        <p:txBody>
          <a:bodyPr/>
          <a:p>
            <a:r>
              <a:rPr lang="" altLang="en-US"/>
              <a:t>Unfortunately it's not generally so Easy™ to figure out p(H | D)</a:t>
            </a:r>
            <a:endParaRPr lang="" altLang="en-US"/>
          </a:p>
          <a:p>
            <a:r>
              <a:rPr lang="" altLang="en-US"/>
              <a:t>Bayesian modeling provides a lot of </a:t>
            </a:r>
            <a:r>
              <a:rPr lang="" altLang="en-US" b="1"/>
              <a:t>flexibility</a:t>
            </a:r>
            <a:r>
              <a:rPr lang="" altLang="en-US"/>
              <a:t>, but at the cost of more involved computations</a:t>
            </a:r>
            <a:endParaRPr lang="" altLang="en-US"/>
          </a:p>
          <a:p>
            <a:r>
              <a:rPr lang="" altLang="en-US"/>
              <a:t>For certain combinations of prior and likelihood, we can write down in algebraic forms what the posterior is...</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 altLang="en-US"/>
              <a:t>(notebook)</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Using samples instead</a:t>
            </a:r>
            <a:endParaRPr lang="" altLang="en-US"/>
          </a:p>
        </p:txBody>
      </p:sp>
      <p:sp>
        <p:nvSpPr>
          <p:cNvPr id="3" name="Content Placeholder 2"/>
          <p:cNvSpPr>
            <a:spLocks noGrp="1"/>
          </p:cNvSpPr>
          <p:nvPr>
            <p:ph idx="1"/>
          </p:nvPr>
        </p:nvSpPr>
        <p:spPr/>
        <p:txBody>
          <a:bodyPr/>
          <a:p>
            <a:r>
              <a:rPr lang="" altLang="en-US"/>
              <a:t>Working directly with the posterior p(H | D) is generally very hard.</a:t>
            </a:r>
            <a:endParaRPr lang="" altLang="en-US"/>
          </a:p>
          <a:p>
            <a:r>
              <a:rPr lang="" altLang="en-US"/>
              <a:t>It's often easier to work with </a:t>
            </a:r>
            <a:r>
              <a:rPr lang="" altLang="en-US" b="1"/>
              <a:t>samples</a:t>
            </a:r>
            <a:r>
              <a:rPr lang="" altLang="en-US"/>
              <a:t>, a finite set of discrete hypotheses that represent the distribution</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5" name="Picture 14" descr="ngprior-likelihood-surfa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ngprior-likelihood-surfac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3" name="Text Box 2"/>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a:t>
            </a:r>
            <a:r>
              <a:rPr lang="en-US" altLang="en-US" i="1"/>
              <a:t>t </a:t>
            </a:r>
            <a:r>
              <a:rPr lang="en-US" altLang="en-US"/>
              <a:t>test</a:t>
            </a:r>
            <a:endParaRPr lang="en-US" altLang="en-US"/>
          </a:p>
        </p:txBody>
      </p:sp>
      <p:sp>
        <p:nvSpPr>
          <p:cNvPr id="3" name="Content Placeholder 2"/>
          <p:cNvSpPr>
            <a:spLocks noGrp="1"/>
          </p:cNvSpPr>
          <p:nvPr>
            <p:ph idx="1"/>
          </p:nvPr>
        </p:nvSpPr>
        <p:spPr/>
        <p:txBody>
          <a:bodyPr/>
          <a:p>
            <a:r>
              <a:rPr lang="en-US" altLang="en-US"/>
              <a:t>Take your data </a:t>
            </a:r>
            <a:r>
              <a:rPr lang="en-US" altLang="en-US" i="1"/>
              <a:t>x</a:t>
            </a:r>
            <a:r>
              <a:rPr lang="en-US" altLang="en-US"/>
              <a:t>, and calculate the observed mean (sum of x / number of data points)</a:t>
            </a:r>
            <a:endParaRPr lang="en-US" altLang="en-US"/>
          </a:p>
          <a:p>
            <a:r>
              <a:rPr lang="en-US" altLang="en-US"/>
              <a:t>Divide the observed mean by the sample standard deviation to get the </a:t>
            </a:r>
            <a:r>
              <a:rPr lang="en-US" altLang="en-US" i="1"/>
              <a:t>t </a:t>
            </a:r>
            <a:r>
              <a:rPr lang="en-US" altLang="en-US"/>
              <a:t>statistic</a:t>
            </a:r>
            <a:endParaRPr lang="en-US" altLang="en-US"/>
          </a:p>
          <a:p>
            <a:r>
              <a:rPr lang="en-US" altLang="en-US"/>
              <a:t>Look up the p value in a table/using SPSS/R/whatever.</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p:cNvPicPr>
            <a:picLocks noChangeAspect="1"/>
          </p:cNvPicPr>
          <p:nvPr/>
        </p:nvPicPr>
        <p:blipFill>
          <a:blip r:embed="rId1"/>
          <a:stretch>
            <a:fillRect/>
          </a:stretch>
        </p:blipFill>
        <p:spPr>
          <a:xfrm>
            <a:off x="-748030" y="436245"/>
            <a:ext cx="10640060" cy="5984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What good is p(H | D)?</a:t>
            </a:r>
            <a:endParaRPr lang="" altLang="en-US"/>
          </a:p>
        </p:txBody>
      </p:sp>
      <p:sp>
        <p:nvSpPr>
          <p:cNvPr id="3" name="Content Placeholder 2"/>
          <p:cNvSpPr>
            <a:spLocks noGrp="1"/>
          </p:cNvSpPr>
          <p:nvPr>
            <p:ph idx="1"/>
          </p:nvPr>
        </p:nvSpPr>
        <p:spPr/>
        <p:txBody>
          <a:bodyPr/>
          <a:p>
            <a:r>
              <a:rPr lang="" altLang="en-US"/>
              <a:t>Once you can calculate e.g. p(mean = x | data), you can do all kinds of useful things.</a:t>
            </a:r>
            <a:endParaRPr lang="" altLang="en-US"/>
          </a:p>
          <a:p>
            <a:r>
              <a:rPr lang="" altLang="en-US"/>
              <a:t>You can use conditional probability to “ask questions” of the posterior: </a:t>
            </a:r>
            <a:endParaRPr lang="" altLang="en-US"/>
          </a:p>
          <a:p>
            <a:pPr lvl="1"/>
            <a:r>
              <a:rPr lang="" altLang="en-US"/>
              <a:t>p(mean &gt; 0) = </a:t>
            </a:r>
            <a:br>
              <a:rPr lang="" altLang="en-US"/>
            </a:br>
            <a:r>
              <a:rPr lang="" altLang="en-US"/>
              <a:t>     ∫ p(x&gt;0|mean=x)p(mean=x|data) d</a:t>
            </a:r>
            <a:r>
              <a:rPr lang="" altLang="en-US" i="1"/>
              <a:t>mean</a:t>
            </a:r>
            <a:endParaRPr lang="" altLang="en-US" i="1"/>
          </a:p>
          <a:p>
            <a:pPr lvl="1"/>
            <a:r>
              <a:rPr lang="" altLang="en-US"/>
              <a:t>(or, count the fraction of sampled values for mean greater than zero)</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238490" cy="1143000"/>
          </a:xfrm>
        </p:spPr>
        <p:txBody>
          <a:bodyPr/>
          <a:p>
            <a:r>
              <a:rPr lang="" altLang="en-US"/>
              <a:t>Assumptions: </a:t>
            </a:r>
            <a:r>
              <a:rPr lang="" altLang="en-US" b="0"/>
              <a:t>p(H|D,</a:t>
            </a:r>
            <a:r>
              <a:rPr lang="" altLang="en-US"/>
              <a:t>model</a:t>
            </a:r>
            <a:r>
              <a:rPr lang="" altLang="en-US" b="0"/>
              <a:t>)</a:t>
            </a:r>
            <a:endParaRPr lang="" altLang="en-US" b="0"/>
          </a:p>
        </p:txBody>
      </p:sp>
      <p:sp>
        <p:nvSpPr>
          <p:cNvPr id="3" name="Content Placeholder 2"/>
          <p:cNvSpPr>
            <a:spLocks noGrp="1"/>
          </p:cNvSpPr>
          <p:nvPr>
            <p:ph idx="1"/>
          </p:nvPr>
        </p:nvSpPr>
        <p:spPr/>
        <p:txBody>
          <a:bodyPr/>
          <a:p>
            <a:r>
              <a:rPr lang="" altLang="en-US"/>
              <a:t>Inferences all depend implicitly on the choices you make</a:t>
            </a:r>
            <a:endParaRPr lang="" altLang="en-US"/>
          </a:p>
          <a:p>
            <a:pPr lvl="1"/>
            <a:r>
              <a:rPr lang="" altLang="en-US"/>
              <a:t>Choice of prior</a:t>
            </a:r>
            <a:endParaRPr lang="" altLang="en-US"/>
          </a:p>
          <a:p>
            <a:pPr lvl="1"/>
            <a:r>
              <a:rPr lang="" altLang="en-US"/>
              <a:t>Choice of </a:t>
            </a:r>
            <a:r>
              <a:rPr lang="" altLang="en-US" b="1"/>
              <a:t>generative model</a:t>
            </a:r>
            <a:endParaRPr lang="" altLang="en-US" b="1"/>
          </a:p>
          <a:p>
            <a:pPr lvl="0"/>
            <a:r>
              <a:rPr lang="" altLang="en-US"/>
              <a:t>Inferences are only valid as long as those assumptions are true</a:t>
            </a:r>
            <a:endParaRPr lang="" altLang="en-US"/>
          </a:p>
          <a:p>
            <a:pPr lvl="1"/>
            <a:r>
              <a:rPr lang="" altLang="en-US"/>
              <a:t>They never are</a:t>
            </a:r>
            <a:endParaRPr lang="" altLang="en-US"/>
          </a:p>
          <a:p>
            <a:pPr lvl="1"/>
            <a:r>
              <a:rPr lang="" altLang="en-US"/>
              <a:t>But in practice often close enough</a:t>
            </a:r>
            <a:endParaRPr lang="" altLang="en-US"/>
          </a:p>
          <a:p>
            <a:pPr lvl="1"/>
            <a:r>
              <a:rPr lang="" altLang="en-US"/>
              <a:t>Important to </a:t>
            </a:r>
            <a:r>
              <a:rPr lang="" altLang="en-US" b="1"/>
              <a:t>check</a:t>
            </a:r>
            <a:r>
              <a:rPr lang="" altLang="en-US"/>
              <a:t> your assumptions!</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Think...</a:t>
            </a:r>
            <a:endParaRPr lang="en-US" altLang="en-US"/>
          </a:p>
        </p:txBody>
      </p:sp>
      <p:sp>
        <p:nvSpPr>
          <p:cNvPr id="3" name="Content Placeholder 2"/>
          <p:cNvSpPr>
            <a:spLocks noGrp="1"/>
          </p:cNvSpPr>
          <p:nvPr>
            <p:ph idx="1"/>
          </p:nvPr>
        </p:nvSpPr>
        <p:spPr/>
        <p:txBody>
          <a:bodyPr/>
          <a:p>
            <a:r>
              <a:rPr lang="en-US" altLang="en-US"/>
              <a:t>What </a:t>
            </a:r>
            <a:r>
              <a:rPr lang="en-US" altLang="en-US" b="1"/>
              <a:t>is</a:t>
            </a:r>
            <a:r>
              <a:rPr lang="en-US" altLang="en-US"/>
              <a:t> a probability (e.g. a </a:t>
            </a:r>
            <a:r>
              <a:rPr lang="en-US" altLang="en-US" i="1"/>
              <a:t>p </a:t>
            </a:r>
            <a:r>
              <a:rPr lang="en-US" altLang="en-US"/>
              <a:t>value)?</a:t>
            </a:r>
            <a:endParaRPr lang="en-US" altLang="en-US"/>
          </a:p>
          <a:p>
            <a:r>
              <a:rPr lang="en-US" altLang="en-US"/>
              <a:t>Take for example a two-tailed </a:t>
            </a:r>
            <a:r>
              <a:rPr lang="en-US" altLang="en-US" i="1"/>
              <a:t>t</a:t>
            </a:r>
            <a:r>
              <a:rPr lang="en-US" altLang="en-US"/>
              <a:t> test, where </a:t>
            </a:r>
            <a:r>
              <a:rPr lang="en-US" altLang="en-US" i="1"/>
              <a:t>p</a:t>
            </a:r>
            <a:r>
              <a:rPr lang="en-US" altLang="en-US"/>
              <a:t> = 0.02</a:t>
            </a:r>
            <a:endParaRPr lang="en-US" altLang="en-US"/>
          </a:p>
          <a:p>
            <a:pPr lvl="1"/>
            <a:r>
              <a:rPr lang="en-US" altLang="en-US"/>
              <a:t>What does that p value mean?</a:t>
            </a:r>
            <a:endParaRPr lang="en-US" altLang="en-US"/>
          </a:p>
          <a:p>
            <a:pPr lvl="1"/>
            <a:r>
              <a:rPr lang="en-US" altLang="en-US"/>
              <a:t>What can you </a:t>
            </a:r>
            <a:r>
              <a:rPr lang="en-US" altLang="en-US" b="1"/>
              <a:t>infer </a:t>
            </a:r>
            <a:r>
              <a:rPr lang="en-US" altLang="en-US"/>
              <a:t>about the process that generated your data, based on this test?</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Generative modeling</a:t>
            </a:r>
            <a:endParaRPr lang="" altLang="en-US"/>
          </a:p>
        </p:txBody>
      </p:sp>
      <p:sp>
        <p:nvSpPr>
          <p:cNvPr id="3" name="Content Placeholder 2"/>
          <p:cNvSpPr>
            <a:spLocks noGrp="1"/>
          </p:cNvSpPr>
          <p:nvPr>
            <p:ph idx="1"/>
          </p:nvPr>
        </p:nvSpPr>
        <p:spPr/>
        <p:txBody>
          <a:bodyPr/>
          <a:p>
            <a:r>
              <a:rPr lang="" altLang="en-US"/>
              <a:t>An example from my own past...</a:t>
            </a:r>
            <a:endParaRPr lang="" altLang="en-US"/>
          </a:p>
          <a:p>
            <a:r>
              <a:rPr lang="" altLang="en-US"/>
              <a:t>Zaki and Kleinschmidt (2014, </a:t>
            </a:r>
            <a:r>
              <a:rPr lang="" altLang="en-US" i="1"/>
              <a:t>Memory and Cognition</a:t>
            </a:r>
            <a:r>
              <a:rPr lang="" altLang="en-US"/>
              <a:t>)</a:t>
            </a:r>
            <a:endParaRPr lang="" altLang="en-US"/>
          </a:p>
          <a:p>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smtClean="0"/>
              <a:t>Dealing with people who will not learn</a:t>
            </a:r>
            <a:endParaRPr lang="en-US" sz="4900" dirty="0"/>
          </a:p>
        </p:txBody>
      </p:sp>
      <p:sp>
        <p:nvSpPr>
          <p:cNvPr id="3" name="Subtitle 2"/>
          <p:cNvSpPr>
            <a:spLocks noGrp="1"/>
          </p:cNvSpPr>
          <p:nvPr>
            <p:ph type="subTitle" idx="1"/>
          </p:nvPr>
        </p:nvSpPr>
        <p:spPr>
          <a:xfrm>
            <a:off x="685800" y="3886200"/>
            <a:ext cx="7086600" cy="1752600"/>
          </a:xfrm>
        </p:spPr>
        <p:txBody>
          <a:bodyPr/>
          <a:lstStyle/>
          <a:p>
            <a:pPr algn="l"/>
            <a:r>
              <a:rPr lang="en-US" dirty="0" smtClean="0"/>
              <a:t>Dave Kleinschmidt</a:t>
            </a:r>
            <a:endParaRPr lang="en-US" dirty="0" smtClean="0"/>
          </a:p>
          <a:p>
            <a:pPr algn="l"/>
            <a:r>
              <a:rPr lang="en-US" sz="2300" dirty="0" smtClean="0"/>
              <a:t>BST 413 // May 1, 2013</a:t>
            </a:r>
            <a:endParaRPr lang="en-US" sz="23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How do </a:t>
            </a:r>
            <a:r>
              <a:rPr lang="en-US" i="1" dirty="0" smtClean="0"/>
              <a:t>task</a:t>
            </a:r>
            <a:r>
              <a:rPr lang="en-US" dirty="0" smtClean="0"/>
              <a:t> and </a:t>
            </a:r>
            <a:r>
              <a:rPr lang="en-US" i="1" dirty="0" smtClean="0"/>
              <a:t>training</a:t>
            </a:r>
            <a:r>
              <a:rPr lang="en-US" dirty="0" smtClean="0"/>
              <a:t> interact in learning?</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pic>
        <p:nvPicPr>
          <p:cNvPr id="4" name="Content Placeholder 3" descr="psychonomics-poster-training-con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rcRect l="-23426" r="-23426"/>
              <a:stretch>
                <a:fillRect/>
              </a:stretch>
            </p:blipFill>
          </mc:Choice>
          <mc:Fallback>
            <p:blipFill>
              <a:blip r:embed="rId2"/>
              <a:srcRect l="-23426" r="-23426"/>
              <a:stretch>
                <a:fillRect/>
              </a:stretch>
            </p:blipFill>
          </mc:Fallback>
        </mc:AlternateConten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pic>
        <p:nvPicPr>
          <p:cNvPr id="4" name="Content Placeholder 3" descr="psychonomics-poster-task-con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rcRect l="-20190" r="-20190"/>
              <a:stretch>
                <a:fillRect/>
              </a:stretch>
            </p:blipFill>
          </mc:Choice>
          <mc:Fallback>
            <p:blipFill>
              <a:blip r:embed="rId2"/>
              <a:srcRect l="-20190" r="-20190"/>
              <a:stretch>
                <a:fillRect/>
              </a:stretch>
            </p:blipFill>
          </mc:Fallback>
        </mc:AlternateContent>
        <p:spPr/>
      </p:pic>
      <p:sp>
        <p:nvSpPr>
          <p:cNvPr id="5" name="TextBox 4"/>
          <p:cNvSpPr txBox="1"/>
          <p:nvPr/>
        </p:nvSpPr>
        <p:spPr>
          <a:xfrm>
            <a:off x="457200" y="2147422"/>
            <a:ext cx="616447" cy="646331"/>
          </a:xfrm>
          <a:prstGeom prst="rect">
            <a:avLst/>
          </a:prstGeom>
          <a:noFill/>
        </p:spPr>
        <p:txBody>
          <a:bodyPr wrap="square" rtlCol="0">
            <a:spAutoFit/>
          </a:bodyPr>
          <a:lstStyle/>
          <a:p>
            <a:r>
              <a:rPr lang="en-US" sz="3500" dirty="0" smtClean="0">
                <a:latin typeface="Helvetica Light"/>
                <a:cs typeface="Helvetica Light"/>
              </a:rPr>
              <a:t>II</a:t>
            </a:r>
            <a:endParaRPr lang="en-US" sz="3500" dirty="0">
              <a:latin typeface="Helvetica Light"/>
              <a:cs typeface="Helvetica Light"/>
            </a:endParaRPr>
          </a:p>
        </p:txBody>
      </p:sp>
      <p:sp>
        <p:nvSpPr>
          <p:cNvPr id="6" name="TextBox 5"/>
          <p:cNvSpPr txBox="1"/>
          <p:nvPr/>
        </p:nvSpPr>
        <p:spPr>
          <a:xfrm>
            <a:off x="457200" y="4119880"/>
            <a:ext cx="997585" cy="629920"/>
          </a:xfrm>
          <a:prstGeom prst="rect">
            <a:avLst/>
          </a:prstGeom>
          <a:noFill/>
        </p:spPr>
        <p:txBody>
          <a:bodyPr wrap="square" rtlCol="0">
            <a:spAutoFit/>
          </a:bodyPr>
          <a:lstStyle/>
          <a:p>
            <a:r>
              <a:rPr lang="en-US" sz="3500" dirty="0" smtClean="0">
                <a:latin typeface="Helvetica Light"/>
                <a:cs typeface="Helvetica Light"/>
              </a:rPr>
              <a:t>RB</a:t>
            </a:r>
            <a:endParaRPr lang="en-US" sz="3500" dirty="0">
              <a:latin typeface="Helvetica Light"/>
              <a:cs typeface="Helvetica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pic>
        <p:nvPicPr>
          <p:cNvPr id="5" name="Content Placeholder 4" descr="basic-data-plot.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207039"/>
            <a:ext cx="8229600" cy="30861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ysubject-line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205230" y="1301971"/>
            <a:ext cx="6733540" cy="4208463"/>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lockfour-acc-hist1.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2065808" y="968432"/>
            <a:ext cx="4957957" cy="4957957"/>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lockfour-acc-hist1.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2065808" y="968432"/>
            <a:ext cx="4957957" cy="4957957"/>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ysubject-line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205230" y="1301971"/>
            <a:ext cx="6733540" cy="4208463"/>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Frequentist </a:t>
            </a:r>
            <a:r>
              <a:rPr lang="en-US" altLang="en-US" b="0"/>
              <a:t>probability</a:t>
            </a:r>
            <a:endParaRPr lang="en-US" altLang="en-US" b="0"/>
          </a:p>
        </p:txBody>
      </p:sp>
      <p:sp>
        <p:nvSpPr>
          <p:cNvPr id="3" name="Content Placeholder 2"/>
          <p:cNvSpPr>
            <a:spLocks noGrp="1"/>
          </p:cNvSpPr>
          <p:nvPr>
            <p:ph idx="1"/>
          </p:nvPr>
        </p:nvSpPr>
        <p:spPr/>
        <p:txBody>
          <a:bodyPr/>
          <a:p>
            <a:r>
              <a:rPr lang="en-US" altLang="en-US"/>
              <a:t>Frequentists define probability as the </a:t>
            </a:r>
            <a:r>
              <a:rPr lang="en-US" altLang="en-US" b="1"/>
              <a:t>long-run frequency</a:t>
            </a:r>
            <a:r>
              <a:rPr lang="en-US" altLang="en-US"/>
              <a:t> of an event under replication of a random process</a:t>
            </a:r>
            <a:endParaRPr lang="en-US" altLang="en-US"/>
          </a:p>
          <a:p>
            <a:r>
              <a:rPr lang="en-US" altLang="en-US"/>
              <a:t>Frequentist probability is only ever associated with </a:t>
            </a:r>
            <a:r>
              <a:rPr lang="en-US" altLang="en-US" b="1"/>
              <a:t>data</a:t>
            </a:r>
            <a:r>
              <a:rPr lang="en-US" altLang="en-US"/>
              <a:t>, never with </a:t>
            </a:r>
            <a:r>
              <a:rPr lang="en-US" altLang="en-US" b="1"/>
              <a:t>hypotheses</a:t>
            </a:r>
            <a:r>
              <a:rPr lang="en-US" altLang="en-US"/>
              <a:t> or </a:t>
            </a:r>
            <a:r>
              <a:rPr lang="en-US" altLang="en-US" b="1"/>
              <a:t>parameters</a:t>
            </a:r>
            <a:endParaRPr lang="en-US" altLang="en-US" b="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effects of experimental conditions on </a:t>
            </a:r>
            <a:r>
              <a:rPr lang="en-US" i="1" dirty="0" smtClean="0"/>
              <a:t>who</a:t>
            </a:r>
            <a:r>
              <a:rPr lang="en-US" dirty="0" smtClean="0"/>
              <a:t> learns?</a:t>
            </a:r>
            <a:endParaRPr lang="en-US" i="1" dirty="0" smtClean="0"/>
          </a:p>
          <a:p>
            <a:r>
              <a:rPr lang="en-US" dirty="0" smtClean="0"/>
              <a:t>On how well/fast they learn?</a:t>
            </a:r>
            <a:endParaRPr lang="en-US"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CURVE MODEL: BAYESIAN LOGISTIC REGRESSION </a:t>
            </a:r>
            <a:endParaRPr lang="en-US" dirty="0"/>
          </a:p>
        </p:txBody>
      </p:sp>
      <p:pic>
        <p:nvPicPr>
          <p:cNvPr id="7" name="Picture 6" descr="latex-image-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622585"/>
            <a:ext cx="6769100" cy="1905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FIT USING GIBBS SAMPLING (JAGS/BUGS)</a:t>
            </a:r>
            <a:endParaRPr lang="en-US" dirty="0"/>
          </a:p>
        </p:txBody>
      </p:sp>
      <p:sp>
        <p:nvSpPr>
          <p:cNvPr id="3" name="Content Placeholder 2"/>
          <p:cNvSpPr>
            <a:spLocks noGrp="1"/>
          </p:cNvSpPr>
          <p:nvPr>
            <p:ph idx="1"/>
          </p:nvPr>
        </p:nvSpPr>
        <p:spPr>
          <a:xfrm>
            <a:off x="457200" y="1917700"/>
            <a:ext cx="8686800" cy="4208463"/>
          </a:xfrm>
        </p:spPr>
        <p:txBody>
          <a:bodyPr>
            <a:normAutofit/>
          </a:bodyPr>
          <a:lstStyle/>
          <a:p>
            <a:pPr>
              <a:buNone/>
            </a:pPr>
            <a:r>
              <a:rPr lang="en-US" sz="1200" dirty="0" smtClean="0">
                <a:latin typeface="Monaco"/>
                <a:cs typeface="Monaco"/>
              </a:rPr>
              <a:t>model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c</a:t>
            </a:r>
            <a:r>
              <a:rPr lang="en-US" sz="1200" dirty="0" smtClean="0">
                <a:latin typeface="Monaco"/>
                <a:cs typeface="Monaco"/>
              </a:rPr>
              <a:t> in 1:Ncond)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intercept[c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slope[c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for (block in 1:Nblock)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logit(theta[block</a:t>
            </a:r>
            <a:r>
              <a:rPr lang="en-US" sz="1200" dirty="0" smtClean="0">
                <a:latin typeface="Monaco"/>
                <a:cs typeface="Monaco"/>
              </a:rPr>
              <a:t>, </a:t>
            </a:r>
            <a:r>
              <a:rPr lang="en-US" sz="1200" dirty="0" err="1" smtClean="0">
                <a:latin typeface="Monaco"/>
                <a:cs typeface="Monaco"/>
              </a:rPr>
              <a:t>c</a:t>
            </a:r>
            <a:r>
              <a:rPr lang="en-US" sz="1200" dirty="0" smtClean="0">
                <a:latin typeface="Monaco"/>
                <a:cs typeface="Monaco"/>
              </a:rPr>
              <a:t>]) &lt;- </a:t>
            </a:r>
            <a:r>
              <a:rPr lang="en-US" sz="1200" dirty="0" err="1" smtClean="0">
                <a:latin typeface="Monaco"/>
                <a:cs typeface="Monaco"/>
              </a:rPr>
              <a:t>intercept[c</a:t>
            </a:r>
            <a:r>
              <a:rPr lang="en-US" sz="1200" dirty="0" smtClean="0">
                <a:latin typeface="Monaco"/>
                <a:cs typeface="Monaco"/>
              </a:rPr>
              <a:t>] + </a:t>
            </a:r>
            <a:r>
              <a:rPr lang="en-US" sz="1200" dirty="0" err="1" smtClean="0">
                <a:latin typeface="Monaco"/>
                <a:cs typeface="Monaco"/>
              </a:rPr>
              <a:t>slope[c</a:t>
            </a:r>
            <a:r>
              <a:rPr lang="en-US" sz="1200" dirty="0" smtClean="0">
                <a:latin typeface="Monaco"/>
                <a:cs typeface="Monaco"/>
              </a:rPr>
              <a:t>] * (block - Nblock/2 - 0.5)</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subj</a:t>
            </a:r>
            <a:r>
              <a:rPr lang="en-US" sz="1200" dirty="0" smtClean="0">
                <a:latin typeface="Monaco"/>
                <a:cs typeface="Monaco"/>
              </a:rPr>
              <a:t> in 1:Nsubj) {</a:t>
            </a:r>
            <a:endParaRPr lang="en-US" sz="1200" dirty="0" smtClean="0">
              <a:latin typeface="Monaco"/>
              <a:cs typeface="Monaco"/>
            </a:endParaRPr>
          </a:p>
          <a:p>
            <a:pPr>
              <a:buNone/>
            </a:pPr>
            <a:r>
              <a:rPr lang="en-US" sz="1200" dirty="0" smtClean="0">
                <a:latin typeface="Monaco"/>
                <a:cs typeface="Monaco"/>
              </a:rPr>
              <a:t>        for (block in 1:Nblock)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y[subj</a:t>
            </a:r>
            <a:r>
              <a:rPr lang="en-US" sz="1200" dirty="0" smtClean="0">
                <a:latin typeface="Monaco"/>
                <a:cs typeface="Monaco"/>
              </a:rPr>
              <a:t>, block] ~ </a:t>
            </a:r>
            <a:r>
              <a:rPr lang="en-US" sz="1200" dirty="0" err="1" smtClean="0">
                <a:latin typeface="Monaco"/>
                <a:cs typeface="Monaco"/>
              </a:rPr>
              <a:t>dbinom(theta[block</a:t>
            </a:r>
            <a:r>
              <a:rPr lang="en-US" sz="1200" dirty="0" smtClean="0">
                <a:latin typeface="Monaco"/>
                <a:cs typeface="Monaco"/>
              </a:rPr>
              <a:t>, </a:t>
            </a:r>
            <a:r>
              <a:rPr lang="en-US" sz="1200" dirty="0" err="1" smtClean="0">
                <a:latin typeface="Monaco"/>
                <a:cs typeface="Monaco"/>
              </a:rPr>
              <a:t>cond[subj</a:t>
            </a:r>
            <a:r>
              <a:rPr lang="en-US" sz="1200" dirty="0" smtClean="0">
                <a:latin typeface="Monaco"/>
                <a:cs typeface="Monaco"/>
              </a:rPr>
              <a:t>]], </a:t>
            </a:r>
            <a:r>
              <a:rPr lang="en-US" sz="1200" dirty="0" err="1" smtClean="0">
                <a:latin typeface="Monaco"/>
                <a:cs typeface="Monaco"/>
              </a:rPr>
              <a:t>n[subj</a:t>
            </a:r>
            <a:r>
              <a:rPr lang="en-US" sz="1200" dirty="0" smtClean="0">
                <a:latin typeface="Monaco"/>
                <a:cs typeface="Monaco"/>
              </a:rPr>
              <a:t>, block])</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a:t>
            </a:r>
            <a:endParaRPr lang="en-US" sz="1200" dirty="0">
              <a:latin typeface="Monaco"/>
              <a:cs typeface="Monaco"/>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rcRect t="-18184" b="-18184"/>
              <a:stretch>
                <a:fillRect/>
              </a:stretch>
            </p:blipFill>
          </mc:Choice>
          <mc:Fallback>
            <p:blipFill>
              <a:blip r:embed="rId2"/>
              <a:srcRect t="-18184" b="-18184"/>
              <a:stretch>
                <a:fillRect/>
              </a:stretch>
            </p:blipFill>
          </mc:Fallback>
        </mc:AlternateConten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Non-learners</a:t>
            </a:r>
            <a:endParaRPr lang="en-US" dirty="0"/>
          </a:p>
        </p:txBody>
      </p:sp>
      <p:pic>
        <p:nvPicPr>
          <p:cNvPr id="5" name="Picture 4" descr="latex-image-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092883"/>
            <a:ext cx="6769100" cy="32766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FIT USING GIBBS SAMPLING (JAGS/BUGS)</a:t>
            </a:r>
            <a:endParaRPr lang="en-US" dirty="0"/>
          </a:p>
        </p:txBody>
      </p:sp>
      <p:sp>
        <p:nvSpPr>
          <p:cNvPr id="3" name="Content Placeholder 2"/>
          <p:cNvSpPr>
            <a:spLocks noGrp="1"/>
          </p:cNvSpPr>
          <p:nvPr>
            <p:ph idx="1"/>
          </p:nvPr>
        </p:nvSpPr>
        <p:spPr>
          <a:xfrm>
            <a:off x="457200" y="1917700"/>
            <a:ext cx="8686800" cy="4208463"/>
          </a:xfrm>
        </p:spPr>
        <p:txBody>
          <a:bodyPr>
            <a:noAutofit/>
          </a:bodyPr>
          <a:lstStyle/>
          <a:p>
            <a:pPr>
              <a:buNone/>
            </a:pPr>
            <a:r>
              <a:rPr lang="en-US" sz="1200" dirty="0" smtClean="0">
                <a:latin typeface="Monaco"/>
                <a:cs typeface="Monaco"/>
              </a:rPr>
              <a:t>model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c</a:t>
            </a:r>
            <a:r>
              <a:rPr lang="en-US" sz="1200" dirty="0" smtClean="0">
                <a:latin typeface="Monaco"/>
                <a:cs typeface="Monaco"/>
              </a:rPr>
              <a:t> in 1:Ncond) {</a:t>
            </a:r>
            <a:endParaRPr lang="en-US" sz="1200" dirty="0" smtClean="0">
              <a:latin typeface="Monaco"/>
              <a:cs typeface="Monaco"/>
            </a:endParaRPr>
          </a:p>
          <a:p>
            <a:pPr>
              <a:buNone/>
            </a:pPr>
            <a:r>
              <a:rPr lang="en-US" sz="1200" dirty="0" smtClean="0">
                <a:latin typeface="Monaco"/>
                <a:cs typeface="Monaco"/>
              </a:rPr>
              <a:t>        # regression parameters</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intercept[c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slope[c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for (block in 1:Nblock)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logit(theta[block</a:t>
            </a:r>
            <a:r>
              <a:rPr lang="en-US" sz="1200" dirty="0" smtClean="0">
                <a:latin typeface="Monaco"/>
                <a:cs typeface="Monaco"/>
              </a:rPr>
              <a:t>, </a:t>
            </a:r>
            <a:r>
              <a:rPr lang="en-US" sz="1200" dirty="0" err="1" smtClean="0">
                <a:latin typeface="Monaco"/>
                <a:cs typeface="Monaco"/>
              </a:rPr>
              <a:t>c</a:t>
            </a:r>
            <a:r>
              <a:rPr lang="en-US" sz="1200" dirty="0" smtClean="0">
                <a:latin typeface="Monaco"/>
                <a:cs typeface="Monaco"/>
              </a:rPr>
              <a:t>]) &lt;- </a:t>
            </a:r>
            <a:r>
              <a:rPr lang="en-US" sz="1200" dirty="0" err="1" smtClean="0">
                <a:latin typeface="Monaco"/>
                <a:cs typeface="Monaco"/>
              </a:rPr>
              <a:t>intercept[c</a:t>
            </a:r>
            <a:r>
              <a:rPr lang="en-US" sz="1200" dirty="0" smtClean="0">
                <a:latin typeface="Monaco"/>
                <a:cs typeface="Monaco"/>
              </a:rPr>
              <a:t>] + </a:t>
            </a:r>
            <a:r>
              <a:rPr lang="en-US" sz="1200" dirty="0" err="1" smtClean="0">
                <a:latin typeface="Monaco"/>
                <a:cs typeface="Monaco"/>
              </a:rPr>
              <a:t>slope[c</a:t>
            </a:r>
            <a:r>
              <a:rPr lang="en-US" sz="1200" dirty="0" smtClean="0">
                <a:latin typeface="Monaco"/>
                <a:cs typeface="Monaco"/>
              </a:rPr>
              <a:t>] * (block - Nblock/2 - 0.5)</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 learner rate</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learnerRate[c</a:t>
            </a:r>
            <a:r>
              <a:rPr lang="en-US" sz="1200" dirty="0" smtClean="0">
                <a:latin typeface="Monaco"/>
                <a:cs typeface="Monaco"/>
              </a:rPr>
              <a:t>] ~ dbeta(0.5, 0.5)</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subj</a:t>
            </a:r>
            <a:r>
              <a:rPr lang="en-US" sz="1200" dirty="0" smtClean="0">
                <a:latin typeface="Monaco"/>
                <a:cs typeface="Monaco"/>
              </a:rPr>
              <a:t> in 1:Nsubj) {</a:t>
            </a:r>
            <a:endParaRPr lang="en-US" sz="1200" dirty="0" smtClean="0">
              <a:latin typeface="Monaco"/>
              <a:cs typeface="Monaco"/>
            </a:endParaRPr>
          </a:p>
          <a:p>
            <a:pPr>
              <a:buNone/>
            </a:pPr>
            <a:r>
              <a:rPr lang="en-US" sz="1200" dirty="0" smtClean="0">
                <a:latin typeface="Monaco"/>
                <a:cs typeface="Monaco"/>
              </a:rPr>
              <a:t>        # sample non-learner index</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Learner[subj</a:t>
            </a:r>
            <a:r>
              <a:rPr lang="en-US" sz="1200" dirty="0" smtClean="0">
                <a:latin typeface="Monaco"/>
                <a:cs typeface="Monaco"/>
              </a:rPr>
              <a:t>] ~ </a:t>
            </a:r>
            <a:r>
              <a:rPr lang="en-US" sz="1200" dirty="0" err="1" smtClean="0">
                <a:latin typeface="Monaco"/>
                <a:cs typeface="Monaco"/>
              </a:rPr>
              <a:t>dbern(learnerRate[cond[subj</a:t>
            </a:r>
            <a:r>
              <a:rPr lang="en-US" sz="1200" dirty="0" smtClean="0">
                <a:latin typeface="Monaco"/>
                <a:cs typeface="Monaco"/>
              </a:rPr>
              <a:t>]])</a:t>
            </a:r>
            <a:endParaRPr lang="en-US" sz="1200" dirty="0" smtClean="0">
              <a:latin typeface="Monaco"/>
              <a:cs typeface="Monaco"/>
            </a:endParaRPr>
          </a:p>
          <a:p>
            <a:pPr>
              <a:buNone/>
            </a:pPr>
            <a:r>
              <a:rPr lang="en-US" sz="1200" dirty="0" smtClean="0">
                <a:latin typeface="Monaco"/>
                <a:cs typeface="Monaco"/>
              </a:rPr>
              <a:t>        for (block in 1:Nblock)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x[subj</a:t>
            </a:r>
            <a:r>
              <a:rPr lang="en-US" sz="1200" dirty="0" smtClean="0">
                <a:latin typeface="Monaco"/>
                <a:cs typeface="Monaco"/>
              </a:rPr>
              <a:t>, block] ~ </a:t>
            </a:r>
            <a:r>
              <a:rPr lang="en-US" sz="1200" dirty="0" err="1" smtClean="0">
                <a:latin typeface="Monaco"/>
                <a:cs typeface="Monaco"/>
              </a:rPr>
              <a:t>dbinom(theta[block</a:t>
            </a:r>
            <a:r>
              <a:rPr lang="en-US" sz="1200" dirty="0" smtClean="0">
                <a:latin typeface="Monaco"/>
                <a:cs typeface="Monaco"/>
              </a:rPr>
              <a:t>, </a:t>
            </a:r>
            <a:r>
              <a:rPr lang="en-US" sz="1200" dirty="0" err="1" smtClean="0">
                <a:latin typeface="Monaco"/>
                <a:cs typeface="Monaco"/>
              </a:rPr>
              <a:t>cond[subj</a:t>
            </a:r>
            <a:r>
              <a:rPr lang="en-US" sz="1200" dirty="0" smtClean="0">
                <a:latin typeface="Monaco"/>
                <a:cs typeface="Monaco"/>
              </a:rPr>
              <a:t>]] * </a:t>
            </a:r>
            <a:r>
              <a:rPr lang="en-US" sz="1200" dirty="0" err="1" smtClean="0">
                <a:latin typeface="Monaco"/>
                <a:cs typeface="Monaco"/>
              </a:rPr>
              <a:t>Learner[subj</a:t>
            </a:r>
            <a:r>
              <a:rPr lang="en-US" sz="1200" dirty="0" smtClean="0">
                <a:latin typeface="Monaco"/>
                <a:cs typeface="Monaco"/>
              </a:rPr>
              <a:t>] + </a:t>
            </a:r>
            <a:endParaRPr lang="en-US" sz="1200" dirty="0" smtClean="0">
              <a:latin typeface="Monaco"/>
              <a:cs typeface="Monaco"/>
            </a:endParaRPr>
          </a:p>
          <a:p>
            <a:pPr>
              <a:buNone/>
            </a:pPr>
            <a:r>
              <a:rPr lang="en-US" sz="1200" dirty="0" smtClean="0">
                <a:latin typeface="Monaco"/>
                <a:cs typeface="Monaco"/>
              </a:rPr>
              <a:t>                                      0.5 * (1-Learner[subj]),</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n[subj</a:t>
            </a:r>
            <a:r>
              <a:rPr lang="en-US" sz="1200" dirty="0" smtClean="0">
                <a:latin typeface="Monaco"/>
                <a:cs typeface="Monaco"/>
              </a:rPr>
              <a:t>, block])</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a:t>
            </a:r>
            <a:endParaRPr lang="en-US" sz="1200" dirty="0">
              <a:latin typeface="Monaco"/>
              <a:cs typeface="Monaco"/>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rcRect t="-18184" b="-18184"/>
              <a:stretch>
                <a:fillRect/>
              </a:stretch>
            </p:blipFill>
          </mc:Choice>
          <mc:Fallback>
            <p:blipFill>
              <a:blip r:embed="rId2"/>
              <a:srcRect t="-18184" b="-18184"/>
              <a:stretch>
                <a:fillRect/>
              </a:stretch>
            </p:blipFill>
          </mc:Fallback>
        </mc:AlternateConten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 </a:t>
            </a:r>
            <a:br>
              <a:rPr lang="en-US" dirty="0" smtClean="0"/>
            </a:br>
            <a:r>
              <a:rPr lang="en-US" dirty="0" smtClean="0"/>
              <a:t>non-learners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478881"/>
            <a:ext cx="8229600" cy="3086100"/>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ysubject-line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205230" y="1301971"/>
            <a:ext cx="6733540" cy="4208462"/>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ysubject-line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205230" y="1301971"/>
            <a:ext cx="6733540" cy="420846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a:t>
            </a:r>
            <a:r>
              <a:rPr lang="en-US" altLang="en-US" i="1"/>
              <a:t>t </a:t>
            </a:r>
            <a:r>
              <a:rPr lang="en-US" altLang="en-US"/>
              <a:t>test (again)</a:t>
            </a:r>
            <a:endParaRPr lang="en-US" altLang="en-US"/>
          </a:p>
        </p:txBody>
      </p:sp>
      <p:sp>
        <p:nvSpPr>
          <p:cNvPr id="3" name="Content Placeholder 2"/>
          <p:cNvSpPr>
            <a:spLocks noGrp="1"/>
          </p:cNvSpPr>
          <p:nvPr>
            <p:ph idx="1"/>
          </p:nvPr>
        </p:nvSpPr>
        <p:spPr/>
        <p:txBody>
          <a:bodyPr/>
          <a:p>
            <a:r>
              <a:rPr lang="en-US" altLang="en-US"/>
              <a:t>The (true) mean of the data-generating process is </a:t>
            </a:r>
            <a:r>
              <a:rPr lang="en-US" altLang="en-US" b="1"/>
              <a:t>unknown</a:t>
            </a:r>
            <a:r>
              <a:rPr lang="en-US" altLang="en-US"/>
              <a:t> and </a:t>
            </a:r>
            <a:r>
              <a:rPr lang="en-US" altLang="en-US" b="1"/>
              <a:t>unknowable</a:t>
            </a:r>
            <a:endParaRPr lang="en-US" altLang="en-US"/>
          </a:p>
          <a:p>
            <a:r>
              <a:rPr lang="en-US" altLang="en-US"/>
              <a:t>It is a </a:t>
            </a:r>
            <a:r>
              <a:rPr lang="en-US" altLang="en-US" b="1"/>
              <a:t>parameter</a:t>
            </a:r>
            <a:r>
              <a:rPr lang="en-US" altLang="en-US"/>
              <a:t> that exists only in the mind of God</a:t>
            </a:r>
            <a:endParaRPr lang="en-US" altLang="en-US"/>
          </a:p>
          <a:p>
            <a:r>
              <a:rPr lang="en-US" altLang="en-US"/>
              <a:t>The reason we do statistics is to gain some kind of information about that parameter</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Modeling delayed learners</a:t>
            </a:r>
            <a:endParaRPr lang="en-US" dirty="0"/>
          </a:p>
        </p:txBody>
      </p:sp>
      <p:pic>
        <p:nvPicPr>
          <p:cNvPr id="4" name="Picture 3" descr="latex-image-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288754"/>
            <a:ext cx="8166101" cy="25908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FIT USING GIBBS SAMPLING (JAGS/BUGS)</a:t>
            </a:r>
            <a:endParaRPr lang="en-US" dirty="0"/>
          </a:p>
        </p:txBody>
      </p:sp>
      <p:sp>
        <p:nvSpPr>
          <p:cNvPr id="3" name="Content Placeholder 2"/>
          <p:cNvSpPr>
            <a:spLocks noGrp="1"/>
          </p:cNvSpPr>
          <p:nvPr>
            <p:ph idx="1"/>
          </p:nvPr>
        </p:nvSpPr>
        <p:spPr>
          <a:xfrm>
            <a:off x="457200" y="1917700"/>
            <a:ext cx="8686800" cy="4208463"/>
          </a:xfrm>
        </p:spPr>
        <p:txBody>
          <a:bodyPr>
            <a:noAutofit/>
          </a:bodyPr>
          <a:lstStyle/>
          <a:p>
            <a:pPr>
              <a:buNone/>
            </a:pPr>
            <a:r>
              <a:rPr lang="en-US" sz="1200" dirty="0" smtClean="0">
                <a:latin typeface="Monaco"/>
                <a:cs typeface="Monaco"/>
              </a:rPr>
              <a:t>model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c</a:t>
            </a:r>
            <a:r>
              <a:rPr lang="en-US" sz="1200" dirty="0" smtClean="0">
                <a:latin typeface="Monaco"/>
                <a:cs typeface="Monaco"/>
              </a:rPr>
              <a:t> in 1:Ncond) {</a:t>
            </a:r>
            <a:endParaRPr lang="en-US" sz="1200" dirty="0" smtClean="0">
              <a:latin typeface="Monaco"/>
              <a:cs typeface="Monaco"/>
            </a:endParaRPr>
          </a:p>
          <a:p>
            <a:pPr>
              <a:buNone/>
            </a:pPr>
            <a:r>
              <a:rPr lang="en-US" sz="1200" dirty="0" smtClean="0">
                <a:latin typeface="Monaco"/>
                <a:cs typeface="Monaco"/>
              </a:rPr>
              <a:t>        # regression parameters</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intercept[c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slope[c</a:t>
            </a:r>
            <a:r>
              <a:rPr lang="en-US" sz="1200" dirty="0" smtClean="0">
                <a:latin typeface="Monaco"/>
                <a:cs typeface="Monaco"/>
              </a:rPr>
              <a:t>] ~ dnorm(0, 1e-3)</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for (</a:t>
            </a:r>
            <a:r>
              <a:rPr lang="en-US" sz="1200" dirty="0" err="1" smtClean="0">
                <a:latin typeface="Monaco"/>
                <a:cs typeface="Monaco"/>
              </a:rPr>
              <a:t>subj</a:t>
            </a:r>
            <a:r>
              <a:rPr lang="en-US" sz="1200" dirty="0" smtClean="0">
                <a:latin typeface="Monaco"/>
                <a:cs typeface="Monaco"/>
              </a:rPr>
              <a:t> in 1:Nsubj)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delay[subj</a:t>
            </a:r>
            <a:r>
              <a:rPr lang="en-US" sz="1200" dirty="0" smtClean="0">
                <a:latin typeface="Monaco"/>
                <a:cs typeface="Monaco"/>
              </a:rPr>
              <a:t>] ~ dunif(0, Nblock+1)</a:t>
            </a:r>
            <a:endParaRPr lang="en-US" sz="1200" dirty="0" smtClean="0">
              <a:latin typeface="Monaco"/>
              <a:cs typeface="Monaco"/>
            </a:endParaRPr>
          </a:p>
          <a:p>
            <a:pPr>
              <a:buNone/>
            </a:pPr>
            <a:r>
              <a:rPr lang="en-US" sz="1200" dirty="0" smtClean="0">
                <a:latin typeface="Monaco"/>
                <a:cs typeface="Monaco"/>
              </a:rPr>
              <a:t>        for (block in 1:Nblock)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logit(theta[subj</a:t>
            </a:r>
            <a:r>
              <a:rPr lang="en-US" sz="1200" dirty="0" smtClean="0">
                <a:latin typeface="Monaco"/>
                <a:cs typeface="Monaco"/>
              </a:rPr>
              <a:t>, block]) &lt;- (</a:t>
            </a:r>
            <a:r>
              <a:rPr lang="en-US" sz="1200" dirty="0" err="1" smtClean="0">
                <a:latin typeface="Monaco"/>
                <a:cs typeface="Monaco"/>
              </a:rPr>
              <a:t>intercept[cond[subj</a:t>
            </a:r>
            <a:r>
              <a:rPr lang="en-US" sz="1200" dirty="0" smtClean="0">
                <a:latin typeface="Monaco"/>
                <a:cs typeface="Monaco"/>
              </a:rPr>
              <a:t>]] + </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slope[cond[subj</a:t>
            </a:r>
            <a:r>
              <a:rPr lang="en-US" sz="1200" dirty="0" smtClean="0">
                <a:latin typeface="Monaco"/>
                <a:cs typeface="Monaco"/>
              </a:rPr>
              <a:t>]] * </a:t>
            </a:r>
            <a:endParaRPr lang="en-US" sz="1200" dirty="0" smtClean="0">
              <a:latin typeface="Monaco"/>
              <a:cs typeface="Monaco"/>
            </a:endParaRPr>
          </a:p>
          <a:p>
            <a:pPr>
              <a:buNone/>
            </a:pPr>
            <a:r>
              <a:rPr lang="en-US" sz="1200" dirty="0" smtClean="0">
                <a:latin typeface="Monaco"/>
                <a:cs typeface="Monaco"/>
              </a:rPr>
              <a:t>                                            (block-Nblock/2-0.5-delay[subj])</a:t>
            </a:r>
            <a:endParaRPr lang="en-US" sz="1200" dirty="0" smtClean="0">
              <a:latin typeface="Monaco"/>
              <a:cs typeface="Monaco"/>
            </a:endParaRPr>
          </a:p>
          <a:p>
            <a:pPr>
              <a:buNone/>
            </a:pPr>
            <a:r>
              <a:rPr lang="en-US" sz="1200" dirty="0" smtClean="0">
                <a:latin typeface="Monaco"/>
                <a:cs typeface="Monaco"/>
              </a:rPr>
              <a:t>                                          ) * (block &gt; </a:t>
            </a:r>
            <a:r>
              <a:rPr lang="en-US" sz="1200" dirty="0" err="1" smtClean="0">
                <a:latin typeface="Monaco"/>
                <a:cs typeface="Monaco"/>
              </a:rPr>
              <a:t>delay[subj</a:t>
            </a:r>
            <a:r>
              <a:rPr lang="en-US" sz="1200" dirty="0" smtClean="0">
                <a:latin typeface="Monaco"/>
                <a:cs typeface="Monaco"/>
              </a:rPr>
              <a:t>])</a:t>
            </a:r>
            <a:endParaRPr lang="en-US" sz="1200" dirty="0" smtClean="0">
              <a:latin typeface="Monaco"/>
              <a:cs typeface="Monaco"/>
            </a:endParaRPr>
          </a:p>
          <a:p>
            <a:pPr>
              <a:buNone/>
            </a:pPr>
            <a:r>
              <a:rPr lang="en-US" sz="1200" dirty="0" smtClean="0">
                <a:latin typeface="Monaco"/>
                <a:cs typeface="Monaco"/>
              </a:rPr>
              <a:t>            # sample </a:t>
            </a:r>
            <a:r>
              <a:rPr lang="en-US" sz="1200" dirty="0" err="1" smtClean="0">
                <a:latin typeface="Monaco"/>
                <a:cs typeface="Monaco"/>
              </a:rPr>
              <a:t>succeses</a:t>
            </a:r>
            <a:endParaRPr lang="en-US" sz="1200" dirty="0" smtClean="0">
              <a:latin typeface="Monaco"/>
              <a:cs typeface="Monaco"/>
            </a:endParaRPr>
          </a:p>
          <a:p>
            <a:pPr>
              <a:buNone/>
            </a:pPr>
            <a:r>
              <a:rPr lang="en-US" sz="1200" dirty="0" smtClean="0">
                <a:latin typeface="Monaco"/>
                <a:cs typeface="Monaco"/>
              </a:rPr>
              <a:t>            </a:t>
            </a:r>
            <a:r>
              <a:rPr lang="en-US" sz="1200" dirty="0" err="1" smtClean="0">
                <a:latin typeface="Monaco"/>
                <a:cs typeface="Monaco"/>
              </a:rPr>
              <a:t>y[subj</a:t>
            </a:r>
            <a:r>
              <a:rPr lang="en-US" sz="1200" dirty="0" smtClean="0">
                <a:latin typeface="Monaco"/>
                <a:cs typeface="Monaco"/>
              </a:rPr>
              <a:t>, block] ~ </a:t>
            </a:r>
            <a:r>
              <a:rPr lang="en-US" sz="1200" dirty="0" err="1" smtClean="0">
                <a:latin typeface="Monaco"/>
                <a:cs typeface="Monaco"/>
              </a:rPr>
              <a:t>dbinom(theta[subj</a:t>
            </a:r>
            <a:r>
              <a:rPr lang="en-US" sz="1200" dirty="0" smtClean="0">
                <a:latin typeface="Monaco"/>
                <a:cs typeface="Monaco"/>
              </a:rPr>
              <a:t>, block], </a:t>
            </a:r>
            <a:r>
              <a:rPr lang="en-US" sz="1200" dirty="0" err="1" smtClean="0">
                <a:latin typeface="Monaco"/>
                <a:cs typeface="Monaco"/>
              </a:rPr>
              <a:t>n[subj</a:t>
            </a:r>
            <a:r>
              <a:rPr lang="en-US" sz="1200" dirty="0" smtClean="0">
                <a:latin typeface="Monaco"/>
                <a:cs typeface="Monaco"/>
              </a:rPr>
              <a:t>, block])</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    }</a:t>
            </a:r>
            <a:endParaRPr lang="en-US" sz="1200" dirty="0" smtClean="0">
              <a:latin typeface="Monaco"/>
              <a:cs typeface="Monaco"/>
            </a:endParaRPr>
          </a:p>
          <a:p>
            <a:pPr>
              <a:buNone/>
            </a:pPr>
            <a:r>
              <a:rPr lang="en-US" sz="1200" dirty="0" smtClean="0">
                <a:latin typeface="Monaco"/>
                <a:cs typeface="Monaco"/>
              </a:rPr>
              <a:t>}</a:t>
            </a:r>
            <a:endParaRPr lang="en-US" sz="1200" dirty="0">
              <a:latin typeface="Monaco"/>
              <a:cs typeface="Monaco"/>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 </a:t>
            </a:r>
            <a:br>
              <a:rPr lang="en-US" dirty="0" smtClean="0"/>
            </a:br>
            <a:r>
              <a:rPr lang="en-US" dirty="0" smtClean="0"/>
              <a:t>non-learners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478881"/>
            <a:ext cx="8229600" cy="3086100"/>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 </a:t>
            </a:r>
            <a:br>
              <a:rPr lang="en-US" dirty="0" smtClean="0"/>
            </a:br>
            <a:r>
              <a:rPr lang="en-US" dirty="0" smtClean="0"/>
              <a:t>Delayed learners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478881"/>
            <a:ext cx="8229600" cy="3086100"/>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 </a:t>
            </a:r>
            <a:br>
              <a:rPr lang="en-US" dirty="0" smtClean="0"/>
            </a:br>
            <a:r>
              <a:rPr lang="en-US" dirty="0" smtClean="0"/>
              <a:t>Delayed learners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478881"/>
            <a:ext cx="8229600" cy="3086100"/>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Logistic regression + </a:t>
            </a:r>
            <a:br>
              <a:rPr lang="en-US" dirty="0" smtClean="0"/>
            </a:br>
            <a:r>
              <a:rPr lang="en-US" dirty="0" smtClean="0"/>
              <a:t>Delayed learners fits</a:t>
            </a:r>
            <a:endParaRPr lang="en-US" dirty="0"/>
          </a:p>
        </p:txBody>
      </p:sp>
      <p:pic>
        <p:nvPicPr>
          <p:cNvPr id="6" name="Content Placeholder 5" descr="alllearner-preds.pdf"/>
          <p:cNvPicPr>
            <a:picLocks noGrp="1" noChangeAspect="1"/>
          </p:cNvPicPr>
          <p:nvPr>
            <p:ph idx="1"/>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457200" y="2478881"/>
            <a:ext cx="8229600" cy="308610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r>
              <a:rPr lang="" altLang="en-US" dirty="0" smtClean="0"/>
              <a:t>: learning curves</a:t>
            </a:r>
            <a:endParaRPr lang="" altLang="en-US" dirty="0" smtClean="0"/>
          </a:p>
        </p:txBody>
      </p:sp>
      <p:sp>
        <p:nvSpPr>
          <p:cNvPr id="3" name="Content Placeholder 2"/>
          <p:cNvSpPr>
            <a:spLocks noGrp="1"/>
          </p:cNvSpPr>
          <p:nvPr>
            <p:ph idx="1"/>
          </p:nvPr>
        </p:nvSpPr>
        <p:spPr/>
        <p:txBody>
          <a:bodyPr/>
          <a:lstStyle/>
          <a:p>
            <a:r>
              <a:rPr lang="en-US" dirty="0" smtClean="0"/>
              <a:t>Bayesian data analysis provides flexible tools for understanding behavioral data</a:t>
            </a:r>
            <a:endParaRPr lang="en-US" dirty="0" smtClean="0"/>
          </a:p>
          <a:p>
            <a:r>
              <a:rPr lang="en-US" dirty="0" smtClean="0"/>
              <a:t>Capture effects of non-learners in a sensible way</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Conclusions: overall</a:t>
            </a:r>
            <a:endParaRPr lang="" altLang="en-US"/>
          </a:p>
        </p:txBody>
      </p:sp>
      <p:sp>
        <p:nvSpPr>
          <p:cNvPr id="3" name="Content Placeholder 2"/>
          <p:cNvSpPr>
            <a:spLocks noGrp="1"/>
          </p:cNvSpPr>
          <p:nvPr>
            <p:ph idx="1"/>
          </p:nvPr>
        </p:nvSpPr>
        <p:spPr/>
        <p:txBody>
          <a:bodyPr/>
          <a:p>
            <a:r>
              <a:rPr lang="" altLang="en-US"/>
              <a:t>Bayesian and frequentist stats are different </a:t>
            </a:r>
            <a:r>
              <a:rPr lang="" altLang="en-US" b="1"/>
              <a:t>philosophies </a:t>
            </a:r>
            <a:r>
              <a:rPr lang="" altLang="en-US"/>
              <a:t>about probability</a:t>
            </a:r>
            <a:endParaRPr lang="" altLang="en-US"/>
          </a:p>
          <a:p>
            <a:pPr lvl="1"/>
            <a:r>
              <a:rPr lang="" altLang="en-US"/>
              <a:t>Frequentist: long-run frequency of event</a:t>
            </a:r>
            <a:endParaRPr lang="" altLang="en-US"/>
          </a:p>
          <a:p>
            <a:pPr lvl="1"/>
            <a:r>
              <a:rPr lang="" altLang="en-US"/>
              <a:t>Bayesian: degree of belief</a:t>
            </a:r>
            <a:endParaRPr lang="" altLang="en-US"/>
          </a:p>
          <a:p>
            <a:pPr lvl="0"/>
            <a:r>
              <a:rPr lang="" altLang="en-US"/>
              <a:t>Bayesian approaches to data provide:</a:t>
            </a:r>
            <a:endParaRPr lang="" altLang="en-US"/>
          </a:p>
          <a:p>
            <a:pPr lvl="1"/>
            <a:r>
              <a:rPr lang="" altLang="en-US"/>
              <a:t>more flexibility</a:t>
            </a:r>
            <a:endParaRPr lang="" altLang="en-US"/>
          </a:p>
          <a:p>
            <a:pPr lvl="1"/>
            <a:r>
              <a:rPr lang="" altLang="en-US"/>
              <a:t>intuitive inferences</a:t>
            </a:r>
            <a:endParaRPr lang="" altLang="en-US"/>
          </a:p>
          <a:p>
            <a:pPr lvl="1"/>
            <a:r>
              <a:rPr lang="" altLang="en-US"/>
              <a:t>more “footguns”</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Conclusions: overall</a:t>
            </a:r>
            <a:endParaRPr lang="" altLang="en-US"/>
          </a:p>
        </p:txBody>
      </p:sp>
      <p:sp>
        <p:nvSpPr>
          <p:cNvPr id="3" name="Content Placeholder 2"/>
          <p:cNvSpPr>
            <a:spLocks noGrp="1"/>
          </p:cNvSpPr>
          <p:nvPr>
            <p:ph idx="1"/>
          </p:nvPr>
        </p:nvSpPr>
        <p:spPr/>
        <p:txBody>
          <a:bodyPr/>
          <a:p>
            <a:r>
              <a:rPr lang="" altLang="en-US"/>
              <a:t>Don't throw out frequentist approaches!</a:t>
            </a:r>
            <a:endParaRPr lang="" altLang="en-US"/>
          </a:p>
          <a:p>
            <a:r>
              <a:rPr lang="" altLang="en-US"/>
              <a:t>Sometimes we </a:t>
            </a:r>
            <a:r>
              <a:rPr lang="" altLang="en-US" b="1"/>
              <a:t>care</a:t>
            </a:r>
            <a:r>
              <a:rPr lang="" altLang="en-US"/>
              <a:t> about the long-run frequency of events</a:t>
            </a:r>
            <a:endParaRPr lang="" altLang="en-US"/>
          </a:p>
          <a:p>
            <a:pPr lvl="1"/>
            <a:r>
              <a:rPr lang="" altLang="en-US"/>
              <a:t>How many false-positive results would we get from a particular way of designing and analyzing studies?</a:t>
            </a:r>
            <a:endParaRPr lang="" altLang="en-US"/>
          </a:p>
          <a:p>
            <a:pPr lvl="0"/>
            <a:r>
              <a:rPr lang="" altLang="en-US"/>
              <a:t>More restrictive assumptions = long history of looking at the consequences of when they fail</a:t>
            </a:r>
            <a:endParaRPr lang=""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ltLang="en-US"/>
              <a:t>The </a:t>
            </a:r>
            <a:r>
              <a:rPr lang="en-US" altLang="en-US" i="1"/>
              <a:t>t </a:t>
            </a:r>
            <a:r>
              <a:rPr lang="en-US" altLang="en-US"/>
              <a:t>test (again)</a:t>
            </a:r>
            <a:endParaRPr lang="en-US" altLang="en-US"/>
          </a:p>
        </p:txBody>
      </p:sp>
      <p:sp>
        <p:nvSpPr>
          <p:cNvPr id="3" name="Content Placeholder 2"/>
          <p:cNvSpPr>
            <a:spLocks noGrp="1"/>
          </p:cNvSpPr>
          <p:nvPr>
            <p:ph idx="1"/>
          </p:nvPr>
        </p:nvSpPr>
        <p:spPr/>
        <p:txBody>
          <a:bodyPr/>
          <a:p>
            <a:r>
              <a:rPr lang="en-US" altLang="en-US" b="1"/>
              <a:t>Why </a:t>
            </a:r>
            <a:r>
              <a:rPr lang="en-US" altLang="en-US"/>
              <a:t>do you divide the sample mean by the standard deviation?</a:t>
            </a:r>
            <a:endParaRPr lang="en-US" altLang="en-US"/>
          </a:p>
          <a:p>
            <a:r>
              <a:rPr lang="en-US" altLang="en-US"/>
              <a:t>Why do you calculate the sample mean at all??</a:t>
            </a:r>
            <a:endParaRPr lang="en-US" altLang="en-US"/>
          </a:p>
          <a:p>
            <a:r>
              <a:rPr lang="en-US" altLang="en-US"/>
              <a:t>What does the sample mean have to do with the actual, true, known-only-to-God mean?</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Frequentist probability</a:t>
            </a:r>
            <a:endParaRPr lang="en-US" altLang="en-US"/>
          </a:p>
        </p:txBody>
      </p:sp>
      <p:sp>
        <p:nvSpPr>
          <p:cNvPr id="3" name="Content Placeholder 2"/>
          <p:cNvSpPr>
            <a:spLocks noGrp="1"/>
          </p:cNvSpPr>
          <p:nvPr>
            <p:ph idx="1"/>
          </p:nvPr>
        </p:nvSpPr>
        <p:spPr/>
        <p:txBody>
          <a:bodyPr/>
          <a:p>
            <a:r>
              <a:rPr lang="en-US" altLang="en-US"/>
              <a:t>Is </a:t>
            </a:r>
            <a:r>
              <a:rPr lang="en-US" altLang="en-US" b="1"/>
              <a:t>counterfactual</a:t>
            </a:r>
            <a:r>
              <a:rPr lang="en-US" altLang="en-US"/>
              <a:t>:</a:t>
            </a:r>
            <a:endParaRPr lang="en-US" altLang="en-US"/>
          </a:p>
          <a:p>
            <a:pPr lvl="1"/>
            <a:r>
              <a:rPr lang="en-US" altLang="en-US"/>
              <a:t>Imagine that the true mean is actually 0.</a:t>
            </a:r>
            <a:endParaRPr lang="en-US" altLang="en-US"/>
          </a:p>
          <a:p>
            <a:pPr lvl="1"/>
            <a:r>
              <a:rPr lang="en-US" altLang="en-US"/>
              <a:t>What </a:t>
            </a:r>
            <a:r>
              <a:rPr lang="en-US" altLang="en-US" b="1"/>
              <a:t>distribution </a:t>
            </a:r>
            <a:r>
              <a:rPr lang="en-US" altLang="en-US"/>
              <a:t>of sample means would you get under this zero-mean process?</a:t>
            </a:r>
            <a:endParaRPr lang="en-US" altLang="en-US"/>
          </a:p>
          <a:p>
            <a:pPr lvl="0"/>
            <a:r>
              <a:rPr lang="en-US" altLang="en-US"/>
              <a:t>If observed mean is sufficiently different from these simulated means, we </a:t>
            </a:r>
            <a:r>
              <a:rPr lang="en-US" altLang="en-US" b="1"/>
              <a:t>reject the null hypothesis </a:t>
            </a:r>
            <a:r>
              <a:rPr lang="en-US" altLang="en-US"/>
              <a:t>of </a:t>
            </a:r>
            <a:r>
              <a:rPr lang="en-US" altLang="en-US" i="1"/>
              <a:t>mean </a:t>
            </a:r>
            <a:r>
              <a:rPr lang="en-US" altLang="en-US"/>
              <a:t>= 0.</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Frequentist probability</a:t>
            </a:r>
            <a:endParaRPr lang="en-US" altLang="en-US"/>
          </a:p>
        </p:txBody>
      </p:sp>
      <p:sp>
        <p:nvSpPr>
          <p:cNvPr id="3" name="Content Placeholder 2"/>
          <p:cNvSpPr>
            <a:spLocks noGrp="1"/>
          </p:cNvSpPr>
          <p:nvPr>
            <p:ph idx="1"/>
          </p:nvPr>
        </p:nvSpPr>
        <p:spPr/>
        <p:txBody>
          <a:bodyPr/>
          <a:p>
            <a:r>
              <a:rPr lang="en-US" altLang="en-US"/>
              <a:t>What does this procedure tell you about the </a:t>
            </a:r>
            <a:r>
              <a:rPr lang="en-US" altLang="en-US" b="1"/>
              <a:t>actual </a:t>
            </a:r>
            <a:r>
              <a:rPr lang="en-US" altLang="en-US"/>
              <a:t>sample mean?</a:t>
            </a:r>
            <a:endParaRPr lang="en-US" altLang="en-US"/>
          </a:p>
          <a:p>
            <a:r>
              <a:rPr lang="en-US" altLang="en-US"/>
              <a:t>The </a:t>
            </a:r>
            <a:r>
              <a:rPr lang="en-US" altLang="en-US" i="1"/>
              <a:t>p </a:t>
            </a:r>
            <a:r>
              <a:rPr lang="en-US" altLang="en-US"/>
              <a:t>value is a statement about how likely the </a:t>
            </a:r>
            <a:r>
              <a:rPr lang="en-US" altLang="en-US" b="1"/>
              <a:t>data</a:t>
            </a:r>
            <a:r>
              <a:rPr lang="en-US" altLang="en-US"/>
              <a:t> is given a </a:t>
            </a:r>
            <a:r>
              <a:rPr lang="en-US" altLang="en-US" b="1"/>
              <a:t>hypothesis</a:t>
            </a:r>
            <a:r>
              <a:rPr lang="en-US" altLang="en-US"/>
              <a:t>:</a:t>
            </a:r>
            <a:endParaRPr lang="en-US" altLang="en-US"/>
          </a:p>
          <a:p>
            <a:pPr lvl="1"/>
            <a:r>
              <a:rPr lang="en-US" altLang="en-US"/>
              <a:t>p(data | mean=0)</a:t>
            </a:r>
            <a:endParaRPr lang="en-US" altLang="en-US"/>
          </a:p>
          <a:p>
            <a:pPr lvl="1"/>
            <a:r>
              <a:rPr lang="en-US" altLang="en-US"/>
              <a:t>(read this as “probability of the data given that the mean is 0”).</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9839</Words>
  <Application>WPS Presentation</Application>
  <PresentationFormat>On-screen Show (4:3)</PresentationFormat>
  <Paragraphs>540</Paragraphs>
  <Slides>68</Slides>
  <Notes>123</Notes>
  <HiddenSlides>26</HiddenSlides>
  <MMClips>6</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Arial</vt:lpstr>
      <vt:lpstr>SimSun</vt:lpstr>
      <vt:lpstr>Wingdings</vt:lpstr>
      <vt:lpstr>Arimo</vt:lpstr>
      <vt:lpstr>MS PGothic</vt:lpstr>
      <vt:lpstr>Monospace</vt:lpstr>
      <vt:lpstr>微软雅黑</vt:lpstr>
      <vt:lpstr>Arial Unicode MS</vt:lpstr>
      <vt:lpstr>MS PGothic</vt:lpstr>
      <vt:lpstr>ProFontIIx Nerd Font</vt:lpstr>
      <vt:lpstr>Times New Roman</vt:lpstr>
      <vt:lpstr>Helvetica Light</vt:lpstr>
      <vt:lpstr>Monaco</vt:lpstr>
      <vt:lpstr>Blank Presentation</vt:lpstr>
      <vt:lpstr>Bayesian inference</vt:lpstr>
      <vt:lpstr>The plan</vt:lpstr>
      <vt:lpstr>The t test</vt:lpstr>
      <vt:lpstr>Think...</vt:lpstr>
      <vt:lpstr>Frequentist probability</vt:lpstr>
      <vt:lpstr>The t test (again)</vt:lpstr>
      <vt:lpstr>The t test (again)</vt:lpstr>
      <vt:lpstr>Frequentist probability</vt:lpstr>
      <vt:lpstr>Frequentist probability</vt:lpstr>
      <vt:lpstr>Frequentist probability</vt:lpstr>
      <vt:lpstr>Frequentist probability</vt:lpstr>
      <vt:lpstr>Bayesian probability</vt:lpstr>
      <vt:lpstr>Bayesian probability</vt:lpstr>
      <vt:lpstr>PowerPoint 演示文稿</vt:lpstr>
      <vt:lpstr>Bayesian probability</vt:lpstr>
      <vt:lpstr>Bayesian probability</vt:lpstr>
      <vt:lpstr>The t test (again (again))</vt:lpstr>
      <vt:lpstr>The t test (again (again))</vt:lpstr>
      <vt:lpstr>Likelihood: p(D | H)</vt:lpstr>
      <vt:lpstr>Prior p(H)</vt:lpstr>
      <vt:lpstr>Prior: 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Dealing with people who will not learn</vt:lpstr>
      <vt:lpstr>Background</vt:lpstr>
      <vt:lpstr>Training</vt:lpstr>
      <vt:lpstr>Tasks</vt:lpstr>
      <vt:lpstr>Data</vt:lpstr>
      <vt:lpstr>PowerPoint 演示文稿</vt:lpstr>
      <vt:lpstr>PowerPoint 演示文稿</vt:lpstr>
      <vt:lpstr>PowerPoint 演示文稿</vt:lpstr>
      <vt:lpstr>PowerPoint 演示文稿</vt:lpstr>
      <vt:lpstr>Questions</vt:lpstr>
      <vt:lpstr>LEARNING CURVE MODEL: BAYESIAN LOGISTIC REGRESSION </vt:lpstr>
      <vt:lpstr>FIT USING GIBBS SAMPLING (JAGS/BUGS)</vt:lpstr>
      <vt:lpstr>Logistic regression fits</vt:lpstr>
      <vt:lpstr>Modeling Non-learners</vt:lpstr>
      <vt:lpstr>FIT USING GIBBS SAMPLING (JAGS/BUGS)</vt:lpstr>
      <vt:lpstr>Logistic regression fits</vt:lpstr>
      <vt:lpstr>Logistic regression +  non-learners fits</vt:lpstr>
      <vt:lpstr>PowerPoint 演示文稿</vt:lpstr>
      <vt:lpstr>PowerPoint 演示文稿</vt:lpstr>
      <vt:lpstr>Modeling delayed learners</vt:lpstr>
      <vt:lpstr>FIT USING GIBBS SAMPLING (JAGS/BUGS)</vt:lpstr>
      <vt:lpstr>Logistic regression +  non-learners fits</vt:lpstr>
      <vt:lpstr>Logistic regression +  Delayed learners fits</vt:lpstr>
      <vt:lpstr>Logistic regression +  Delayed learners fits</vt:lpstr>
      <vt:lpstr>Logistic regression +  Delayed learners fits</vt:lpstr>
      <vt:lpstr>Conclusions</vt:lpstr>
      <vt:lpstr>PowerPoint 演示文稿</vt:lpstr>
      <vt:lpstr>PowerPoint 演示文稿</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1705</cp:revision>
  <dcterms:created xsi:type="dcterms:W3CDTF">2020-02-27T13:39:19Z</dcterms:created>
  <dcterms:modified xsi:type="dcterms:W3CDTF">2020-02-27T13:39:19Z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